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1" r:id="rId2"/>
    <p:sldId id="258" r:id="rId3"/>
    <p:sldId id="257" r:id="rId4"/>
    <p:sldId id="259" r:id="rId5"/>
    <p:sldId id="269" r:id="rId6"/>
    <p:sldId id="260" r:id="rId7"/>
    <p:sldId id="263" r:id="rId8"/>
    <p:sldId id="264" r:id="rId9"/>
    <p:sldId id="261" r:id="rId10"/>
    <p:sldId id="265" r:id="rId11"/>
    <p:sldId id="266" r:id="rId12"/>
    <p:sldId id="262" r:id="rId13"/>
    <p:sldId id="267" r:id="rId14"/>
    <p:sldId id="268" r:id="rId15"/>
    <p:sldId id="290"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8BE79-754D-899D-3A81-8FD80A2791FD}" v="812" dt="2024-12-23T19:00:49.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12/27/2024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581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812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321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564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3892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12/27/2024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296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12/27/2024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431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743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064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605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813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12/27/2024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406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12/27/2024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10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12/27/2024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925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12/27/2024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145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878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320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12/27/2024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1408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vajiramandravi.com/upsc-daily-current-affairs/prelims-pointers/election-commission-of-india-eci/"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tel:+91%20817883316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0400" y="942622"/>
            <a:ext cx="8825658" cy="2677648"/>
          </a:xfrm>
        </p:spPr>
        <p:txBody>
          <a:bodyPr/>
          <a:lstStyle/>
          <a:p>
            <a:r>
              <a:rPr lang="en-GB" b="1">
                <a:solidFill>
                  <a:srgbClr val="FFFF00"/>
                </a:solidFill>
              </a:rPr>
              <a:t>NEWS ANALYSIS</a:t>
            </a:r>
          </a:p>
        </p:txBody>
      </p:sp>
      <p:sp>
        <p:nvSpPr>
          <p:cNvPr id="3" name="Subtitle 2"/>
          <p:cNvSpPr>
            <a:spLocks noGrp="1"/>
          </p:cNvSpPr>
          <p:nvPr>
            <p:ph type="subTitle" idx="1"/>
          </p:nvPr>
        </p:nvSpPr>
        <p:spPr>
          <a:xfrm>
            <a:off x="4259399" y="3620269"/>
            <a:ext cx="8825658" cy="861420"/>
          </a:xfrm>
        </p:spPr>
        <p:txBody>
          <a:bodyPr vert="horz" lIns="91440" tIns="45720" rIns="91440" bIns="45720" rtlCol="0" anchor="t">
            <a:normAutofit/>
          </a:bodyPr>
          <a:lstStyle/>
          <a:p>
            <a:r>
              <a:rPr lang="en-GB" sz="2400" b="1" dirty="0">
                <a:solidFill>
                  <a:srgbClr val="FFFF00"/>
                </a:solidFill>
              </a:rPr>
              <a:t>23 DECEMBER 2024</a:t>
            </a:r>
          </a:p>
        </p:txBody>
      </p:sp>
      <p:pic>
        <p:nvPicPr>
          <p:cNvPr id="4" name="Picture 3" descr="Footer Logo">
            <a:extLst>
              <a:ext uri="{FF2B5EF4-FFF2-40B4-BE49-F238E27FC236}">
                <a16:creationId xmlns:a16="http://schemas.microsoft.com/office/drawing/2014/main" id="{921E078A-7063-2CE5-663A-54D22F90D646}"/>
              </a:ext>
            </a:extLst>
          </p:cNvPr>
          <p:cNvPicPr>
            <a:picLocks noChangeAspect="1"/>
          </p:cNvPicPr>
          <p:nvPr/>
        </p:nvPicPr>
        <p:blipFill>
          <a:blip r:embed="rId2"/>
          <a:stretch>
            <a:fillRect/>
          </a:stretch>
        </p:blipFill>
        <p:spPr>
          <a:xfrm>
            <a:off x="5167313" y="1220492"/>
            <a:ext cx="1857375" cy="1524000"/>
          </a:xfrm>
          <a:prstGeom prst="rect">
            <a:avLst/>
          </a:prstGeom>
        </p:spPr>
      </p:pic>
      <p:sp>
        <p:nvSpPr>
          <p:cNvPr id="5" name="Subtitle 2">
            <a:extLst>
              <a:ext uri="{FF2B5EF4-FFF2-40B4-BE49-F238E27FC236}">
                <a16:creationId xmlns:a16="http://schemas.microsoft.com/office/drawing/2014/main" id="{E77FEEB7-217B-DD5E-FE5D-DBEE07E3AC21}"/>
              </a:ext>
            </a:extLst>
          </p:cNvPr>
          <p:cNvSpPr>
            <a:spLocks noGrp="1"/>
          </p:cNvSpPr>
          <p:nvPr/>
        </p:nvSpPr>
        <p:spPr bwMode="gray">
          <a:xfrm>
            <a:off x="3642238" y="4187908"/>
            <a:ext cx="4929394" cy="861420"/>
          </a:xfrm>
          <a:prstGeom prst="rect">
            <a:avLst/>
          </a:prstGeom>
          <a:ln>
            <a:noFill/>
          </a:ln>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GB" sz="3200" b="1">
                <a:solidFill>
                  <a:srgbClr val="FFFF00"/>
                </a:solidFill>
              </a:rPr>
              <a:t>BAJIRAO IAS ACADEMY</a:t>
            </a:r>
          </a:p>
        </p:txBody>
      </p:sp>
    </p:spTree>
    <p:extLst>
      <p:ext uri="{BB962C8B-B14F-4D97-AF65-F5344CB8AC3E}">
        <p14:creationId xmlns:p14="http://schemas.microsoft.com/office/powerpoint/2010/main" val="268608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794B2E-60C7-D854-6AEE-DAC1680C21BA}"/>
              </a:ext>
            </a:extLst>
          </p:cNvPr>
          <p:cNvSpPr txBox="1"/>
          <p:nvPr/>
        </p:nvSpPr>
        <p:spPr>
          <a:xfrm>
            <a:off x="526211" y="641230"/>
            <a:ext cx="66682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v"/>
            </a:pPr>
            <a:r>
              <a:rPr lang="en-US" sz="2000" dirty="0">
                <a:solidFill>
                  <a:srgbClr val="1A1A1A"/>
                </a:solidFill>
                <a:latin typeface="Inter"/>
              </a:rPr>
              <a:t>The Indian rupee has weakened against the US dollar, crossing the 85 mark, meaning Rs 85 is needed to buy $1.</a:t>
            </a:r>
            <a:endParaRPr lang="en-US"/>
          </a:p>
          <a:p>
            <a:pPr marL="342900" indent="-342900" algn="just">
              <a:buFont typeface="Wingdings"/>
              <a:buChar char="v"/>
            </a:pPr>
            <a:endParaRPr lang="en-US" sz="2000" dirty="0">
              <a:solidFill>
                <a:srgbClr val="1A1A1A"/>
              </a:solidFill>
              <a:latin typeface="Inter"/>
            </a:endParaRPr>
          </a:p>
          <a:p>
            <a:pPr marL="342900" indent="-342900" algn="just">
              <a:buFont typeface="Wingdings"/>
              <a:buChar char="v"/>
            </a:pPr>
            <a:r>
              <a:rPr lang="en-US" sz="2000" dirty="0">
                <a:solidFill>
                  <a:srgbClr val="1A1A1A"/>
                </a:solidFill>
                <a:latin typeface="Inter"/>
              </a:rPr>
              <a:t>In April, the exchange rate was around 83, and a decade ago, it was approximately 61. This reflects a steady decline in the rupee's value relative to the dollar.</a:t>
            </a:r>
          </a:p>
        </p:txBody>
      </p:sp>
      <p:sp>
        <p:nvSpPr>
          <p:cNvPr id="3" name="TextBox 2">
            <a:extLst>
              <a:ext uri="{FF2B5EF4-FFF2-40B4-BE49-F238E27FC236}">
                <a16:creationId xmlns:a16="http://schemas.microsoft.com/office/drawing/2014/main" id="{2ACC6E1A-5761-4E82-593B-390B4BA86844}"/>
              </a:ext>
            </a:extLst>
          </p:cNvPr>
          <p:cNvSpPr txBox="1"/>
          <p:nvPr/>
        </p:nvSpPr>
        <p:spPr>
          <a:xfrm>
            <a:off x="526211" y="3200401"/>
            <a:ext cx="666821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dirty="0">
                <a:solidFill>
                  <a:srgbClr val="FF0000"/>
                </a:solidFill>
                <a:latin typeface="Inter"/>
              </a:rPr>
              <a:t>Factors Influencing Exchange Rates</a:t>
            </a:r>
          </a:p>
          <a:p>
            <a:pPr algn="just"/>
            <a:endParaRPr lang="en-US" sz="2000" b="1" dirty="0">
              <a:solidFill>
                <a:srgbClr val="1A1A1A"/>
              </a:solidFill>
              <a:latin typeface="Inter"/>
            </a:endParaRPr>
          </a:p>
          <a:p>
            <a:pPr marL="285750" lvl="1" indent="-285750" algn="just">
              <a:buFont typeface="Wingdings"/>
              <a:buChar char="v"/>
            </a:pPr>
            <a:r>
              <a:rPr lang="en-US" sz="2000" dirty="0">
                <a:latin typeface="Inter"/>
              </a:rPr>
              <a:t>Exchange rates are driven by </a:t>
            </a:r>
            <a:r>
              <a:rPr lang="en-US" sz="2000" b="1" dirty="0">
                <a:solidFill>
                  <a:srgbClr val="FF0000"/>
                </a:solidFill>
                <a:latin typeface="Inter"/>
              </a:rPr>
              <a:t>demand and supply dynamics.</a:t>
            </a:r>
          </a:p>
          <a:p>
            <a:pPr marL="285750" lvl="1" indent="-285750" algn="just">
              <a:buFont typeface="Wingdings"/>
              <a:buChar char="v"/>
            </a:pPr>
            <a:endParaRPr lang="en-US" sz="2000" dirty="0">
              <a:latin typeface="Inter"/>
            </a:endParaRPr>
          </a:p>
          <a:p>
            <a:pPr marL="285750" lvl="1" indent="-285750" algn="just">
              <a:buFont typeface="Wingdings"/>
              <a:buChar char="v"/>
            </a:pPr>
            <a:r>
              <a:rPr lang="en-US" sz="2000" dirty="0">
                <a:latin typeface="Inter"/>
              </a:rPr>
              <a:t>If Indians demand more US dollars than Americans demand Indian rupees, the dollar's value rises relative to the rupee, making it costlier.</a:t>
            </a:r>
          </a:p>
          <a:p>
            <a:pPr marL="285750" lvl="1" indent="-285750" algn="just">
              <a:buFont typeface="Wingdings"/>
              <a:buChar char="v"/>
            </a:pPr>
            <a:endParaRPr lang="en-US" sz="2000" dirty="0">
              <a:latin typeface="Inter"/>
            </a:endParaRPr>
          </a:p>
          <a:p>
            <a:pPr marL="285750" lvl="1" indent="-285750" algn="just">
              <a:buFont typeface="Wingdings"/>
              <a:buChar char="v"/>
            </a:pPr>
            <a:r>
              <a:rPr lang="en-US" sz="2000" b="1" dirty="0">
                <a:solidFill>
                  <a:srgbClr val="FF0000"/>
                </a:solidFill>
                <a:latin typeface="Inter"/>
              </a:rPr>
              <a:t>Persistent demand imbalance </a:t>
            </a:r>
            <a:r>
              <a:rPr lang="en-US" sz="2000" dirty="0">
                <a:latin typeface="Inter"/>
              </a:rPr>
              <a:t>strengthens this trend, causing the rupee to weaken against the dollar.</a:t>
            </a:r>
          </a:p>
        </p:txBody>
      </p:sp>
      <p:pic>
        <p:nvPicPr>
          <p:cNvPr id="4" name="Picture 3" descr="FALLING RUPEE">
            <a:extLst>
              <a:ext uri="{FF2B5EF4-FFF2-40B4-BE49-F238E27FC236}">
                <a16:creationId xmlns:a16="http://schemas.microsoft.com/office/drawing/2014/main" id="{7CC7953E-8DC8-C246-0DA2-E2C690C1268A}"/>
              </a:ext>
            </a:extLst>
          </p:cNvPr>
          <p:cNvPicPr>
            <a:picLocks noChangeAspect="1"/>
          </p:cNvPicPr>
          <p:nvPr/>
        </p:nvPicPr>
        <p:blipFill>
          <a:blip r:embed="rId2"/>
          <a:stretch>
            <a:fillRect/>
          </a:stretch>
        </p:blipFill>
        <p:spPr>
          <a:xfrm>
            <a:off x="7326701" y="161257"/>
            <a:ext cx="4511615" cy="6693638"/>
          </a:xfrm>
          <a:prstGeom prst="rect">
            <a:avLst/>
          </a:prstGeom>
        </p:spPr>
      </p:pic>
    </p:spTree>
    <p:extLst>
      <p:ext uri="{BB962C8B-B14F-4D97-AF65-F5344CB8AC3E}">
        <p14:creationId xmlns:p14="http://schemas.microsoft.com/office/powerpoint/2010/main" val="264673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791A3-A39F-9104-788A-EB34AC86DE13}"/>
              </a:ext>
            </a:extLst>
          </p:cNvPr>
          <p:cNvSpPr txBox="1"/>
          <p:nvPr/>
        </p:nvSpPr>
        <p:spPr>
          <a:xfrm>
            <a:off x="281797" y="310551"/>
            <a:ext cx="11168331"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dirty="0">
                <a:solidFill>
                  <a:srgbClr val="FB5621"/>
                </a:solidFill>
                <a:latin typeface="Inter"/>
              </a:rPr>
              <a:t>Impact of falling rupee</a:t>
            </a:r>
          </a:p>
          <a:p>
            <a:pPr algn="just"/>
            <a:endParaRPr lang="en-US" sz="2000" b="1" dirty="0">
              <a:solidFill>
                <a:srgbClr val="FB5621"/>
              </a:solidFill>
              <a:latin typeface="Inter"/>
            </a:endParaRPr>
          </a:p>
          <a:p>
            <a:pPr algn="just"/>
            <a:r>
              <a:rPr lang="en-US" sz="2000" b="1" dirty="0">
                <a:solidFill>
                  <a:srgbClr val="1A1A1A"/>
                </a:solidFill>
                <a:latin typeface="Inter"/>
              </a:rPr>
              <a:t>Negative impact</a:t>
            </a:r>
          </a:p>
          <a:p>
            <a:pPr algn="just"/>
            <a:endParaRPr lang="en-US" sz="2000" b="1" dirty="0">
              <a:solidFill>
                <a:srgbClr val="1A1A1A"/>
              </a:solidFill>
              <a:latin typeface="Inter"/>
            </a:endParaRPr>
          </a:p>
          <a:p>
            <a:pPr marL="228600" lvl="1" indent="-228600" algn="just">
              <a:buFont typeface=""/>
              <a:buChar char="•"/>
            </a:pPr>
            <a:r>
              <a:rPr lang="en-US" sz="2000" dirty="0">
                <a:latin typeface="Inter"/>
              </a:rPr>
              <a:t>The most crucial impact would be on inflation as the country</a:t>
            </a:r>
            <a:r>
              <a:rPr lang="en-US" sz="2000" b="1" dirty="0">
                <a:solidFill>
                  <a:srgbClr val="FF0000"/>
                </a:solidFill>
                <a:latin typeface="Inter"/>
              </a:rPr>
              <a:t> imports nearly 80% of its crude oil needs</a:t>
            </a:r>
            <a:r>
              <a:rPr lang="en-US" sz="2000" dirty="0">
                <a:latin typeface="Inter"/>
              </a:rPr>
              <a:t>.</a:t>
            </a:r>
          </a:p>
          <a:p>
            <a:pPr marL="228600" lvl="1" indent="-228600" algn="just">
              <a:buFont typeface=""/>
              <a:buChar char="•"/>
            </a:pPr>
            <a:endParaRPr lang="en-US" sz="2000" dirty="0">
              <a:latin typeface="Inter"/>
            </a:endParaRPr>
          </a:p>
          <a:p>
            <a:pPr marL="228600" lvl="1" indent="-228600" algn="just">
              <a:buFont typeface=""/>
              <a:buChar char="•"/>
            </a:pPr>
            <a:r>
              <a:rPr lang="en-US" sz="2000" dirty="0">
                <a:latin typeface="Inter"/>
              </a:rPr>
              <a:t>This would mean that imports would become costlier and travel through the value chain to raise input costs.</a:t>
            </a:r>
          </a:p>
          <a:p>
            <a:pPr marL="228600" lvl="1" indent="-228600" algn="just">
              <a:buFont typeface=""/>
              <a:buChar char="•"/>
            </a:pPr>
            <a:endParaRPr lang="en-US" sz="2000" dirty="0">
              <a:solidFill>
                <a:srgbClr val="000000"/>
              </a:solidFill>
              <a:latin typeface="Inter"/>
            </a:endParaRPr>
          </a:p>
          <a:p>
            <a:pPr algn="just"/>
            <a:r>
              <a:rPr lang="en-US" sz="2000" b="1" dirty="0">
                <a:solidFill>
                  <a:srgbClr val="1A1A1A"/>
                </a:solidFill>
                <a:latin typeface="Inter"/>
              </a:rPr>
              <a:t>Impact on current account deficit</a:t>
            </a:r>
          </a:p>
          <a:p>
            <a:pPr marL="228600" lvl="1" indent="-228600" algn="just">
              <a:buFont typeface=""/>
              <a:buChar char="•"/>
            </a:pPr>
            <a:r>
              <a:rPr lang="en-US" sz="2000" dirty="0">
                <a:latin typeface="Inter"/>
              </a:rPr>
              <a:t>Since a large proportion of India’s imports are </a:t>
            </a:r>
            <a:r>
              <a:rPr lang="en-US" sz="2000" b="1" dirty="0">
                <a:solidFill>
                  <a:srgbClr val="FF0000"/>
                </a:solidFill>
                <a:latin typeface="Inter"/>
              </a:rPr>
              <a:t>dollar-denominated, these imports will get costlier.</a:t>
            </a:r>
          </a:p>
          <a:p>
            <a:pPr marL="228600" lvl="1" indent="-228600" algn="just">
              <a:buFont typeface=""/>
              <a:buChar char="•"/>
            </a:pPr>
            <a:endParaRPr lang="en-US" sz="2000" dirty="0">
              <a:latin typeface="Inter"/>
            </a:endParaRPr>
          </a:p>
          <a:p>
            <a:pPr marL="228600" lvl="1" indent="-228600" algn="just">
              <a:buFont typeface=""/>
              <a:buChar char="•"/>
            </a:pPr>
            <a:r>
              <a:rPr lang="en-US" sz="2000" dirty="0">
                <a:latin typeface="Inter"/>
              </a:rPr>
              <a:t>Costlier imports, in turn, will widen the trade deficit as well as the </a:t>
            </a:r>
            <a:r>
              <a:rPr lang="en-US" sz="2000" b="1" dirty="0">
                <a:solidFill>
                  <a:srgbClr val="FF0000"/>
                </a:solidFill>
                <a:latin typeface="Inter"/>
              </a:rPr>
              <a:t>current account deficit</a:t>
            </a:r>
            <a:r>
              <a:rPr lang="en-US" sz="2000" dirty="0">
                <a:latin typeface="Inter"/>
              </a:rPr>
              <a:t>, which, in turn, will put pressure on the exchange rate.</a:t>
            </a:r>
          </a:p>
          <a:p>
            <a:pPr marL="228600" lvl="1" indent="-228600" algn="just">
              <a:buFont typeface=""/>
              <a:buChar char="•"/>
            </a:pPr>
            <a:endParaRPr lang="en-US" sz="2000" dirty="0">
              <a:solidFill>
                <a:srgbClr val="000000"/>
              </a:solidFill>
              <a:latin typeface="Inter"/>
            </a:endParaRPr>
          </a:p>
          <a:p>
            <a:pPr algn="just"/>
            <a:r>
              <a:rPr lang="en-US" sz="2000" b="1" dirty="0">
                <a:solidFill>
                  <a:srgbClr val="1A1A1A"/>
                </a:solidFill>
                <a:latin typeface="Inter"/>
              </a:rPr>
              <a:t>Positive impact</a:t>
            </a:r>
          </a:p>
          <a:p>
            <a:pPr marL="228600" lvl="1" indent="-228600" algn="just">
              <a:buFont typeface=""/>
              <a:buChar char="•"/>
            </a:pPr>
            <a:r>
              <a:rPr lang="en-US" sz="2000" dirty="0">
                <a:latin typeface="Inter"/>
              </a:rPr>
              <a:t>One positive impact could be that </a:t>
            </a:r>
            <a:r>
              <a:rPr lang="en-US" sz="2000" b="1" dirty="0">
                <a:solidFill>
                  <a:srgbClr val="FF0000"/>
                </a:solidFill>
                <a:latin typeface="Inter"/>
              </a:rPr>
              <a:t>remittances from overseas could become attractive.</a:t>
            </a:r>
          </a:p>
          <a:p>
            <a:pPr marL="228600" lvl="1" indent="-228600" algn="just">
              <a:buFont typeface=""/>
              <a:buChar char="•"/>
            </a:pPr>
            <a:endParaRPr lang="en-US" sz="2000" dirty="0">
              <a:latin typeface="Inter"/>
            </a:endParaRPr>
          </a:p>
          <a:p>
            <a:pPr marL="228600" lvl="1" indent="-228600" algn="just">
              <a:buFont typeface=""/>
              <a:buChar char="•"/>
            </a:pPr>
            <a:r>
              <a:rPr lang="en-US" sz="2000" dirty="0">
                <a:latin typeface="Inter"/>
              </a:rPr>
              <a:t>A fall in the rupee can also </a:t>
            </a:r>
            <a:r>
              <a:rPr lang="en-US" sz="2000" b="1" dirty="0">
                <a:solidFill>
                  <a:srgbClr val="FF0000"/>
                </a:solidFill>
                <a:latin typeface="Inter"/>
              </a:rPr>
              <a:t>benefit India's exporters -</a:t>
            </a:r>
            <a:r>
              <a:rPr lang="en-US" sz="2000" dirty="0">
                <a:latin typeface="Inter"/>
              </a:rPr>
              <a:t> unless they import raw materials, which would become more expensive.</a:t>
            </a:r>
          </a:p>
        </p:txBody>
      </p:sp>
    </p:spTree>
    <p:extLst>
      <p:ext uri="{BB962C8B-B14F-4D97-AF65-F5344CB8AC3E}">
        <p14:creationId xmlns:p14="http://schemas.microsoft.com/office/powerpoint/2010/main" val="379379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41CF-979F-5F54-AAA6-42F359BD9EBC}"/>
              </a:ext>
            </a:extLst>
          </p:cNvPr>
          <p:cNvSpPr>
            <a:spLocks noGrp="1"/>
          </p:cNvSpPr>
          <p:nvPr>
            <p:ph type="title"/>
          </p:nvPr>
        </p:nvSpPr>
        <p:spPr/>
        <p:txBody>
          <a:bodyPr/>
          <a:lstStyle/>
          <a:p>
            <a:r>
              <a:rPr lang="en-GB" b="1" dirty="0">
                <a:solidFill>
                  <a:srgbClr val="FFFF00"/>
                </a:solidFill>
              </a:rPr>
              <a:t>Fourth branch institutions in India</a:t>
            </a:r>
          </a:p>
        </p:txBody>
      </p:sp>
      <p:pic>
        <p:nvPicPr>
          <p:cNvPr id="3" name="Picture 2" descr="A newspaper article with a person standing in front of a table&#10;&#10;Description automatically generated">
            <a:extLst>
              <a:ext uri="{FF2B5EF4-FFF2-40B4-BE49-F238E27FC236}">
                <a16:creationId xmlns:a16="http://schemas.microsoft.com/office/drawing/2014/main" id="{AF1F9E1F-44E0-F4DE-830F-57A8A396D19E}"/>
              </a:ext>
            </a:extLst>
          </p:cNvPr>
          <p:cNvPicPr>
            <a:picLocks noChangeAspect="1"/>
          </p:cNvPicPr>
          <p:nvPr/>
        </p:nvPicPr>
        <p:blipFill>
          <a:blip r:embed="rId2"/>
          <a:stretch>
            <a:fillRect/>
          </a:stretch>
        </p:blipFill>
        <p:spPr>
          <a:xfrm>
            <a:off x="469241" y="2124793"/>
            <a:ext cx="5962650" cy="4362450"/>
          </a:xfrm>
          <a:prstGeom prst="rect">
            <a:avLst/>
          </a:prstGeom>
          <a:ln w="57150">
            <a:solidFill>
              <a:schemeClr val="tx1"/>
            </a:solidFill>
          </a:ln>
        </p:spPr>
      </p:pic>
      <p:sp>
        <p:nvSpPr>
          <p:cNvPr id="4" name="TextBox 3">
            <a:extLst>
              <a:ext uri="{FF2B5EF4-FFF2-40B4-BE49-F238E27FC236}">
                <a16:creationId xmlns:a16="http://schemas.microsoft.com/office/drawing/2014/main" id="{4B832505-2DB6-0E4B-534B-95E0D1EB4A6B}"/>
              </a:ext>
            </a:extLst>
          </p:cNvPr>
          <p:cNvSpPr txBox="1"/>
          <p:nvPr/>
        </p:nvSpPr>
        <p:spPr>
          <a:xfrm>
            <a:off x="6737230" y="2711571"/>
            <a:ext cx="485667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v"/>
            </a:pPr>
            <a:r>
              <a:rPr lang="en-US" sz="2000" dirty="0">
                <a:solidFill>
                  <a:srgbClr val="1A1A1A"/>
                </a:solidFill>
                <a:latin typeface="Inter"/>
              </a:rPr>
              <a:t>While delivering a speech, Supreme Court judge Justice P S Narasimha said that </a:t>
            </a:r>
            <a:r>
              <a:rPr lang="en-US" sz="2000" b="1" dirty="0">
                <a:solidFill>
                  <a:srgbClr val="FF0000"/>
                </a:solidFill>
                <a:latin typeface="Inter"/>
              </a:rPr>
              <a:t>fourth branch institutions should not be retirement homes for civil servants and judges.</a:t>
            </a:r>
            <a:endParaRPr lang="en-US" sz="2000" b="1">
              <a:solidFill>
                <a:srgbClr val="FF0000"/>
              </a:solidFill>
            </a:endParaRPr>
          </a:p>
          <a:p>
            <a:pPr marL="285750" indent="-285750" algn="just">
              <a:buFont typeface="Wingdings"/>
              <a:buChar char="v"/>
            </a:pPr>
            <a:endParaRPr lang="en-US" sz="2000" b="1" dirty="0">
              <a:solidFill>
                <a:srgbClr val="FF0000"/>
              </a:solidFill>
              <a:latin typeface="Inter"/>
            </a:endParaRPr>
          </a:p>
          <a:p>
            <a:pPr marL="285750" indent="-285750" algn="just">
              <a:buFont typeface="Wingdings"/>
              <a:buChar char="v"/>
            </a:pPr>
            <a:r>
              <a:rPr lang="en-US" sz="2000" dirty="0">
                <a:solidFill>
                  <a:srgbClr val="1A1A1A"/>
                </a:solidFill>
                <a:latin typeface="Inter"/>
              </a:rPr>
              <a:t>Justice Narasimha was delivering the second edition of the Justice ES </a:t>
            </a:r>
            <a:r>
              <a:rPr lang="en-US" sz="2000" err="1">
                <a:solidFill>
                  <a:srgbClr val="1A1A1A"/>
                </a:solidFill>
                <a:latin typeface="Inter"/>
              </a:rPr>
              <a:t>Venkataramiah</a:t>
            </a:r>
            <a:r>
              <a:rPr lang="en-US" sz="2000" dirty="0">
                <a:solidFill>
                  <a:srgbClr val="1A1A1A"/>
                </a:solidFill>
                <a:latin typeface="Inter"/>
              </a:rPr>
              <a:t> Centennial Memorial Lecture </a:t>
            </a:r>
            <a:r>
              <a:rPr lang="en-US" sz="2000" err="1">
                <a:solidFill>
                  <a:srgbClr val="1A1A1A"/>
                </a:solidFill>
                <a:latin typeface="Inter"/>
              </a:rPr>
              <a:t>organised</a:t>
            </a:r>
            <a:r>
              <a:rPr lang="en-US" sz="2000" dirty="0">
                <a:solidFill>
                  <a:srgbClr val="1A1A1A"/>
                </a:solidFill>
                <a:latin typeface="Inter"/>
              </a:rPr>
              <a:t> by National Law School of India University in Bengaluru.</a:t>
            </a:r>
          </a:p>
        </p:txBody>
      </p:sp>
    </p:spTree>
    <p:extLst>
      <p:ext uri="{BB962C8B-B14F-4D97-AF65-F5344CB8AC3E}">
        <p14:creationId xmlns:p14="http://schemas.microsoft.com/office/powerpoint/2010/main" val="388308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FD7AA-2454-8E55-2C4C-1398D4061F12}"/>
              </a:ext>
            </a:extLst>
          </p:cNvPr>
          <p:cNvSpPr txBox="1"/>
          <p:nvPr/>
        </p:nvSpPr>
        <p:spPr>
          <a:xfrm>
            <a:off x="425570" y="583721"/>
            <a:ext cx="1000376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dirty="0">
                <a:solidFill>
                  <a:srgbClr val="FB5621"/>
                </a:solidFill>
                <a:latin typeface="Inter"/>
              </a:rPr>
              <a:t>Fourth Branch Institutions in India</a:t>
            </a:r>
          </a:p>
          <a:p>
            <a:pPr algn="just"/>
            <a:endParaRPr lang="en-US" sz="2000" b="1" dirty="0">
              <a:solidFill>
                <a:srgbClr val="FB5621"/>
              </a:solidFill>
              <a:latin typeface="Inter"/>
            </a:endParaRPr>
          </a:p>
          <a:p>
            <a:pPr marL="228600" indent="-228600" algn="just">
              <a:buFont typeface=""/>
              <a:buChar char="•"/>
            </a:pPr>
            <a:r>
              <a:rPr lang="en-US" sz="2000" dirty="0">
                <a:latin typeface="Inter"/>
              </a:rPr>
              <a:t>Fourth branch institutions refer to constitutionally or statutorily created bodies that function independently of the executive, legislature, and judiciary to uphold accountability, transparency, and democracy.</a:t>
            </a:r>
          </a:p>
          <a:p>
            <a:pPr marL="228600" indent="-228600" algn="just">
              <a:buFont typeface=""/>
              <a:buChar char="•"/>
            </a:pPr>
            <a:endParaRPr lang="en-US" sz="2000" dirty="0">
              <a:latin typeface="Inter"/>
            </a:endParaRPr>
          </a:p>
          <a:p>
            <a:pPr marL="228600" lvl="1" indent="-228600" algn="just">
              <a:buFont typeface=""/>
              <a:buChar char="•"/>
            </a:pPr>
            <a:r>
              <a:rPr lang="en-US" sz="2000" dirty="0">
                <a:latin typeface="Inter"/>
              </a:rPr>
              <a:t>These institutions act as </a:t>
            </a:r>
            <a:r>
              <a:rPr lang="en-US" sz="2000" b="1" dirty="0">
                <a:solidFill>
                  <a:srgbClr val="FF0000"/>
                </a:solidFill>
                <a:latin typeface="Inter"/>
              </a:rPr>
              <a:t>watchdogs, ensuring that power is not concentrated</a:t>
            </a:r>
            <a:r>
              <a:rPr lang="en-US" sz="2000" dirty="0">
                <a:latin typeface="Inter"/>
              </a:rPr>
              <a:t> in any single branch of government.</a:t>
            </a:r>
          </a:p>
          <a:p>
            <a:pPr marL="228600" lvl="1" indent="-228600" algn="just">
              <a:buFont typeface=""/>
              <a:buChar char="•"/>
            </a:pPr>
            <a:endParaRPr lang="en-US" sz="2000" dirty="0">
              <a:latin typeface="Inter"/>
            </a:endParaRPr>
          </a:p>
          <a:p>
            <a:pPr marL="228600" lvl="1" indent="-228600" algn="just">
              <a:buFont typeface=""/>
              <a:buChar char="•"/>
            </a:pPr>
            <a:r>
              <a:rPr lang="en-US" sz="2000" dirty="0">
                <a:latin typeface="Inter"/>
              </a:rPr>
              <a:t>E.g., the</a:t>
            </a:r>
            <a:r>
              <a:rPr lang="en-US" sz="2000" b="1" dirty="0">
                <a:solidFill>
                  <a:srgbClr val="FF0000"/>
                </a:solidFill>
                <a:latin typeface="Inter"/>
              </a:rPr>
              <a:t> </a:t>
            </a:r>
            <a:r>
              <a:rPr lang="en-US" sz="2000" b="1" dirty="0">
                <a:solidFill>
                  <a:srgbClr val="FF0000"/>
                </a:solidFill>
                <a:latin typeface="Inter"/>
                <a:hlinkClick r:id="rId2">
                  <a:extLst>
                    <a:ext uri="{A12FA001-AC4F-418D-AE19-62706E023703}">
                      <ahyp:hlinkClr xmlns:ahyp="http://schemas.microsoft.com/office/drawing/2018/hyperlinkcolor" val="tx"/>
                    </a:ext>
                  </a:extLst>
                </a:hlinkClick>
              </a:rPr>
              <a:t>Election Commission of India (ECI)</a:t>
            </a:r>
            <a:r>
              <a:rPr lang="en-US" sz="2000" b="1" dirty="0">
                <a:solidFill>
                  <a:srgbClr val="FF0000"/>
                </a:solidFill>
                <a:latin typeface="Inter"/>
              </a:rPr>
              <a:t>,</a:t>
            </a:r>
            <a:r>
              <a:rPr lang="en-US" sz="2000" dirty="0">
                <a:latin typeface="Inter"/>
              </a:rPr>
              <a:t> Comptroller and Auditor General (CAG), Central Information Commission (CIC), and Central Vigilance Commission (CVC) etc.</a:t>
            </a:r>
          </a:p>
        </p:txBody>
      </p:sp>
      <p:sp>
        <p:nvSpPr>
          <p:cNvPr id="3" name="TextBox 2">
            <a:extLst>
              <a:ext uri="{FF2B5EF4-FFF2-40B4-BE49-F238E27FC236}">
                <a16:creationId xmlns:a16="http://schemas.microsoft.com/office/drawing/2014/main" id="{04820697-750D-09E4-4D2B-C190482A017E}"/>
              </a:ext>
            </a:extLst>
          </p:cNvPr>
          <p:cNvSpPr txBox="1"/>
          <p:nvPr/>
        </p:nvSpPr>
        <p:spPr>
          <a:xfrm>
            <a:off x="540589" y="4048663"/>
            <a:ext cx="1049259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latin typeface="Inter"/>
              </a:rPr>
              <a:t>Concerns</a:t>
            </a:r>
          </a:p>
          <a:p>
            <a:pPr marL="342900" indent="-342900" algn="just">
              <a:buFont typeface="Wingdings"/>
              <a:buChar char="v"/>
            </a:pPr>
            <a:r>
              <a:rPr lang="en-US" sz="2000" dirty="0">
                <a:latin typeface="Inter"/>
              </a:rPr>
              <a:t>Allegations of partisanship against the ECI during certain elections, such as delayed action on </a:t>
            </a:r>
            <a:r>
              <a:rPr lang="en-US" sz="2000" b="1" dirty="0">
                <a:solidFill>
                  <a:srgbClr val="FF0000"/>
                </a:solidFill>
                <a:latin typeface="Inter"/>
              </a:rPr>
              <a:t>violations of the Model Code of Conduct,</a:t>
            </a:r>
            <a:r>
              <a:rPr lang="en-US" sz="2000" dirty="0">
                <a:latin typeface="Inter"/>
              </a:rPr>
              <a:t> raise concerns about its autonomy.</a:t>
            </a:r>
          </a:p>
          <a:p>
            <a:pPr marL="342900" indent="-342900" algn="just">
              <a:buFont typeface="Wingdings"/>
              <a:buChar char="v"/>
            </a:pPr>
            <a:endParaRPr lang="en-US" sz="2000" dirty="0">
              <a:latin typeface="Inter"/>
            </a:endParaRPr>
          </a:p>
          <a:p>
            <a:pPr marL="342900" indent="-342900" algn="just">
              <a:buFont typeface="Wingdings"/>
              <a:buChar char="v"/>
            </a:pPr>
            <a:r>
              <a:rPr lang="en-US" sz="2000" dirty="0">
                <a:latin typeface="Inter"/>
              </a:rPr>
              <a:t>The CAG, too, has faced criticism for </a:t>
            </a:r>
            <a:r>
              <a:rPr lang="en-US" sz="2000" b="1" dirty="0">
                <a:solidFill>
                  <a:srgbClr val="FF0000"/>
                </a:solidFill>
                <a:latin typeface="Inter"/>
              </a:rPr>
              <a:t>delays in audits and alleged overestimation of losses.</a:t>
            </a:r>
          </a:p>
          <a:p>
            <a:pPr marL="342900" indent="-342900" algn="just">
              <a:buFont typeface="Wingdings"/>
              <a:buChar char="v"/>
            </a:pPr>
            <a:endParaRPr lang="en-US" sz="2000" dirty="0">
              <a:latin typeface="Inter"/>
            </a:endParaRPr>
          </a:p>
          <a:p>
            <a:pPr marL="342900" indent="-342900" algn="just">
              <a:buFont typeface="Wingdings"/>
              <a:buChar char="v"/>
            </a:pPr>
            <a:r>
              <a:rPr lang="en-US" sz="2000" dirty="0">
                <a:latin typeface="Inter"/>
              </a:rPr>
              <a:t>Furthermore, institutions like the </a:t>
            </a:r>
            <a:r>
              <a:rPr lang="en-US" sz="2000" b="1" dirty="0">
                <a:solidFill>
                  <a:srgbClr val="FF0000"/>
                </a:solidFill>
                <a:latin typeface="Inter"/>
              </a:rPr>
              <a:t>CIC suffer from vacancies and delays in hearing appeals, reducing their effectiveness.</a:t>
            </a:r>
          </a:p>
        </p:txBody>
      </p:sp>
    </p:spTree>
    <p:extLst>
      <p:ext uri="{BB962C8B-B14F-4D97-AF65-F5344CB8AC3E}">
        <p14:creationId xmlns:p14="http://schemas.microsoft.com/office/powerpoint/2010/main" val="109050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BD0FF-40CE-41D8-D32E-D90417DA4555}"/>
              </a:ext>
            </a:extLst>
          </p:cNvPr>
          <p:cNvSpPr txBox="1"/>
          <p:nvPr/>
        </p:nvSpPr>
        <p:spPr>
          <a:xfrm>
            <a:off x="497457" y="454325"/>
            <a:ext cx="96155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v"/>
            </a:pPr>
            <a:r>
              <a:rPr lang="en-US" sz="2000" dirty="0">
                <a:latin typeface="Inter"/>
              </a:rPr>
              <a:t>Strengthening these institutions is crucial to </a:t>
            </a:r>
            <a:r>
              <a:rPr lang="en-US" sz="2000" b="1" dirty="0">
                <a:solidFill>
                  <a:srgbClr val="FF0000"/>
                </a:solidFill>
                <a:latin typeface="Inter"/>
              </a:rPr>
              <a:t>safeguard democracy.</a:t>
            </a:r>
          </a:p>
          <a:p>
            <a:pPr marL="342900" indent="-342900" algn="just">
              <a:buFont typeface="Wingdings"/>
              <a:buChar char="v"/>
            </a:pPr>
            <a:endParaRPr lang="en-US" sz="2000" dirty="0">
              <a:latin typeface="Inter"/>
            </a:endParaRPr>
          </a:p>
          <a:p>
            <a:pPr marL="342900" indent="-342900" algn="just">
              <a:buFont typeface="Wingdings"/>
              <a:buChar char="v"/>
            </a:pPr>
            <a:r>
              <a:rPr lang="en-US" sz="2000" dirty="0">
                <a:latin typeface="Inter"/>
              </a:rPr>
              <a:t>Ensuring independence through </a:t>
            </a:r>
            <a:r>
              <a:rPr lang="en-US" sz="2000" b="1" dirty="0">
                <a:solidFill>
                  <a:srgbClr val="FF0000"/>
                </a:solidFill>
                <a:latin typeface="Inter"/>
              </a:rPr>
              <a:t>transparent appointment processes</a:t>
            </a:r>
            <a:r>
              <a:rPr lang="en-US" sz="2000" dirty="0">
                <a:latin typeface="Inter"/>
              </a:rPr>
              <a:t>, sufficient funding, and protection from political interference is vital.</a:t>
            </a:r>
          </a:p>
          <a:p>
            <a:pPr marL="342900" indent="-342900" algn="just">
              <a:buFont typeface="Wingdings"/>
              <a:buChar char="v"/>
            </a:pPr>
            <a:endParaRPr lang="en-US" sz="2000" dirty="0">
              <a:latin typeface="Inter"/>
            </a:endParaRPr>
          </a:p>
          <a:p>
            <a:pPr marL="342900" indent="-342900" algn="just">
              <a:buFont typeface="Wingdings"/>
              <a:buChar char="v"/>
            </a:pPr>
            <a:r>
              <a:rPr lang="en-US" sz="2000" dirty="0">
                <a:latin typeface="Inter"/>
              </a:rPr>
              <a:t>Stronger fourth branch institutions will </a:t>
            </a:r>
            <a:r>
              <a:rPr lang="en-US" sz="2000" b="1" dirty="0">
                <a:solidFill>
                  <a:srgbClr val="FF0000"/>
                </a:solidFill>
                <a:latin typeface="Inter"/>
              </a:rPr>
              <a:t>enhance governance, restore public trust, and ensure accountability </a:t>
            </a:r>
            <a:r>
              <a:rPr lang="en-US" sz="2000" dirty="0">
                <a:latin typeface="Inter"/>
              </a:rPr>
              <a:t>in a rapidly evolving democratic landscape.</a:t>
            </a:r>
          </a:p>
        </p:txBody>
      </p:sp>
      <p:pic>
        <p:nvPicPr>
          <p:cNvPr id="3" name="Picture 2" descr="A group of men standing at a podium&#10;&#10;Description automatically generated">
            <a:extLst>
              <a:ext uri="{FF2B5EF4-FFF2-40B4-BE49-F238E27FC236}">
                <a16:creationId xmlns:a16="http://schemas.microsoft.com/office/drawing/2014/main" id="{E454E033-26A3-41D3-8A85-CA5B12F54E0D}"/>
              </a:ext>
            </a:extLst>
          </p:cNvPr>
          <p:cNvPicPr>
            <a:picLocks noChangeAspect="1"/>
          </p:cNvPicPr>
          <p:nvPr/>
        </p:nvPicPr>
        <p:blipFill>
          <a:blip r:embed="rId2"/>
          <a:stretch>
            <a:fillRect/>
          </a:stretch>
        </p:blipFill>
        <p:spPr>
          <a:xfrm>
            <a:off x="684362" y="3011697"/>
            <a:ext cx="4267200" cy="2933700"/>
          </a:xfrm>
          <a:prstGeom prst="rect">
            <a:avLst/>
          </a:prstGeom>
        </p:spPr>
      </p:pic>
      <p:pic>
        <p:nvPicPr>
          <p:cNvPr id="4" name="Picture 3" descr="Justice SA Nazeer is the Third Ex-Supreme Court Judge to be Appointed as  Governor- Know Who Are the First Two - Law Trend">
            <a:extLst>
              <a:ext uri="{FF2B5EF4-FFF2-40B4-BE49-F238E27FC236}">
                <a16:creationId xmlns:a16="http://schemas.microsoft.com/office/drawing/2014/main" id="{7FE34CA8-A3E5-39D5-5410-D4FB5CEA7FE2}"/>
              </a:ext>
            </a:extLst>
          </p:cNvPr>
          <p:cNvPicPr>
            <a:picLocks noChangeAspect="1"/>
          </p:cNvPicPr>
          <p:nvPr/>
        </p:nvPicPr>
        <p:blipFill>
          <a:blip r:embed="rId3"/>
          <a:stretch>
            <a:fillRect/>
          </a:stretch>
        </p:blipFill>
        <p:spPr>
          <a:xfrm>
            <a:off x="5658928" y="3016908"/>
            <a:ext cx="5172973" cy="2937654"/>
          </a:xfrm>
          <a:prstGeom prst="rect">
            <a:avLst/>
          </a:prstGeom>
        </p:spPr>
      </p:pic>
    </p:spTree>
    <p:extLst>
      <p:ext uri="{BB962C8B-B14F-4D97-AF65-F5344CB8AC3E}">
        <p14:creationId xmlns:p14="http://schemas.microsoft.com/office/powerpoint/2010/main" val="89783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3" name="Picture 2" descr="Footer Logo">
            <a:extLst>
              <a:ext uri="{FF2B5EF4-FFF2-40B4-BE49-F238E27FC236}">
                <a16:creationId xmlns:a16="http://schemas.microsoft.com/office/drawing/2014/main" id="{08D0B6D3-3697-E5AA-2EDC-F359DB50DBC4}"/>
              </a:ext>
            </a:extLst>
          </p:cNvPr>
          <p:cNvPicPr>
            <a:picLocks noChangeAspect="1"/>
          </p:cNvPicPr>
          <p:nvPr/>
        </p:nvPicPr>
        <p:blipFill>
          <a:blip r:embed="rId3"/>
          <a:stretch>
            <a:fillRect/>
          </a:stretch>
        </p:blipFill>
        <p:spPr>
          <a:xfrm>
            <a:off x="5399315" y="1284394"/>
            <a:ext cx="1398355" cy="1247181"/>
          </a:xfrm>
          <a:prstGeom prst="rect">
            <a:avLst/>
          </a:prstGeom>
        </p:spPr>
      </p:pic>
      <p:sp>
        <p:nvSpPr>
          <p:cNvPr id="4" name="TextBox 3">
            <a:extLst>
              <a:ext uri="{FF2B5EF4-FFF2-40B4-BE49-F238E27FC236}">
                <a16:creationId xmlns:a16="http://schemas.microsoft.com/office/drawing/2014/main" id="{F7D40832-6481-C043-D298-98A09F5DF96F}"/>
              </a:ext>
            </a:extLst>
          </p:cNvPr>
          <p:cNvSpPr txBox="1"/>
          <p:nvPr/>
        </p:nvSpPr>
        <p:spPr>
          <a:xfrm>
            <a:off x="4283025" y="2531150"/>
            <a:ext cx="3614473" cy="9433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22376">
              <a:spcAft>
                <a:spcPts val="600"/>
              </a:spcAft>
            </a:pPr>
            <a:r>
              <a:rPr lang="en-US" sz="5530" b="1" kern="1200">
                <a:solidFill>
                  <a:schemeClr val="tx1"/>
                </a:solidFill>
                <a:latin typeface="Aptos Display"/>
                <a:ea typeface="+mn-ea"/>
                <a:cs typeface="+mn-cs"/>
              </a:rPr>
              <a:t>Thank you</a:t>
            </a:r>
            <a:r>
              <a:rPr lang="en-GB" sz="5530" kern="1200">
                <a:solidFill>
                  <a:schemeClr val="tx1"/>
                </a:solidFill>
                <a:latin typeface="Aptos Display"/>
                <a:ea typeface="+mn-ea"/>
                <a:cs typeface="+mn-cs"/>
              </a:rPr>
              <a:t>​</a:t>
            </a:r>
            <a:endParaRPr lang="en-GB"/>
          </a:p>
        </p:txBody>
      </p:sp>
      <p:sp>
        <p:nvSpPr>
          <p:cNvPr id="5" name="TextBox 2">
            <a:extLst>
              <a:ext uri="{FF2B5EF4-FFF2-40B4-BE49-F238E27FC236}">
                <a16:creationId xmlns:a16="http://schemas.microsoft.com/office/drawing/2014/main" id="{970C92F5-CF8E-B175-523D-C39A10883AB8}"/>
              </a:ext>
            </a:extLst>
          </p:cNvPr>
          <p:cNvSpPr txBox="1"/>
          <p:nvPr/>
        </p:nvSpPr>
        <p:spPr>
          <a:xfrm>
            <a:off x="3574631" y="3433701"/>
            <a:ext cx="4510879" cy="14357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837">
              <a:spcAft>
                <a:spcPts val="474"/>
              </a:spcAft>
            </a:pPr>
            <a:r>
              <a:rPr lang="en-US" sz="2094" b="1" u="sng" kern="1200">
                <a:solidFill>
                  <a:srgbClr val="B30000"/>
                </a:solidFill>
                <a:latin typeface="Roboto Condensed"/>
                <a:ea typeface="+mn-ea"/>
                <a:cs typeface="Segoe UI"/>
              </a:rPr>
              <a:t>Address</a:t>
            </a:r>
            <a:r>
              <a:rPr lang="en-US" sz="2094" kern="1200">
                <a:solidFill>
                  <a:srgbClr val="B30000"/>
                </a:solidFill>
                <a:latin typeface="Roboto Condensed"/>
                <a:ea typeface="+mn-ea"/>
                <a:cs typeface="Segoe UI"/>
              </a:rPr>
              <a:t>​</a:t>
            </a:r>
            <a:endParaRPr lang="en-US" sz="2094" kern="1200">
              <a:solidFill>
                <a:srgbClr val="B30000"/>
              </a:solidFill>
              <a:latin typeface="Roboto Condensed"/>
              <a:ea typeface="Roboto Condensed"/>
              <a:cs typeface="Segoe UI"/>
            </a:endParaRPr>
          </a:p>
          <a:p>
            <a:pPr algn="ctr" defTabSz="801837">
              <a:spcAft>
                <a:spcPts val="474"/>
              </a:spcAft>
            </a:pPr>
            <a:r>
              <a:rPr lang="en-US" sz="2094" b="1" kern="1200">
                <a:solidFill>
                  <a:schemeClr val="tx1"/>
                </a:solidFill>
                <a:latin typeface="Roboto Condensed"/>
                <a:ea typeface="+mn-ea"/>
                <a:cs typeface="Segoe UI"/>
              </a:rPr>
              <a:t>B-47, Main Road Shivalik Enclave, Block-B, Shivalik Colony, Malviya Nagar, New Delhi-110017</a:t>
            </a:r>
            <a:r>
              <a:rPr lang="en-US" sz="1541" kern="1200">
                <a:solidFill>
                  <a:schemeClr val="tx1"/>
                </a:solidFill>
                <a:latin typeface="Roboto Condensed"/>
                <a:ea typeface="+mn-ea"/>
                <a:cs typeface="Segoe UI"/>
              </a:rPr>
              <a:t>​</a:t>
            </a:r>
            <a:endParaRPr lang="en-US">
              <a:latin typeface="Roboto Condensed"/>
              <a:ea typeface="Roboto Condensed"/>
              <a:cs typeface="Segoe UI"/>
            </a:endParaRPr>
          </a:p>
        </p:txBody>
      </p:sp>
      <p:sp>
        <p:nvSpPr>
          <p:cNvPr id="6" name="TextBox 3">
            <a:extLst>
              <a:ext uri="{FF2B5EF4-FFF2-40B4-BE49-F238E27FC236}">
                <a16:creationId xmlns:a16="http://schemas.microsoft.com/office/drawing/2014/main" id="{71D82E2F-7080-E900-B1A8-64254B0330FC}"/>
              </a:ext>
            </a:extLst>
          </p:cNvPr>
          <p:cNvSpPr txBox="1"/>
          <p:nvPr/>
        </p:nvSpPr>
        <p:spPr>
          <a:xfrm>
            <a:off x="3028078" y="5060030"/>
            <a:ext cx="5591557" cy="414601"/>
          </a:xfrm>
          <a:prstGeom prst="rect">
            <a:avLst/>
          </a:prstGeom>
          <a:noFill/>
          <a:ln>
            <a:solidFill>
              <a:srgbClr val="FFFF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837">
              <a:spcAft>
                <a:spcPts val="474"/>
              </a:spcAft>
            </a:pPr>
            <a:r>
              <a:rPr lang="en-US" sz="2094" b="1" kern="1200">
                <a:solidFill>
                  <a:srgbClr val="B30000"/>
                </a:solidFill>
                <a:latin typeface="Roboto Condensed"/>
                <a:ea typeface="+mn-ea"/>
                <a:cs typeface="Segoe UI"/>
              </a:rPr>
              <a:t>Phone Number</a:t>
            </a:r>
            <a:r>
              <a:rPr lang="en-US" sz="2094" kern="1200">
                <a:solidFill>
                  <a:srgbClr val="B30000"/>
                </a:solidFill>
                <a:latin typeface="Roboto Condensed"/>
                <a:ea typeface="+mn-ea"/>
                <a:cs typeface="Segoe UI"/>
              </a:rPr>
              <a:t>​ </a:t>
            </a:r>
            <a:r>
              <a:rPr lang="en-US" sz="2094" b="1" u="sng" kern="1200">
                <a:solidFill>
                  <a:srgbClr val="B30000"/>
                </a:solidFill>
                <a:latin typeface="Roboto Condensed"/>
                <a:ea typeface="+mn-ea"/>
                <a:cs typeface="Segoe UI"/>
                <a:hlinkClick r:id="rId4">
                  <a:extLst>
                    <a:ext uri="{A12FA001-AC4F-418D-AE19-62706E023703}">
                      <ahyp:hlinkClr xmlns:ahyp="http://schemas.microsoft.com/office/drawing/2018/hyperlinkcolor" val="tx"/>
                    </a:ext>
                  </a:extLst>
                </a:hlinkClick>
              </a:rPr>
              <a:t>+91 8178833167</a:t>
            </a:r>
            <a:r>
              <a:rPr lang="en-US" sz="2094" kern="1200">
                <a:solidFill>
                  <a:srgbClr val="B30000"/>
                </a:solidFill>
                <a:latin typeface="Roboto Condensed"/>
                <a:ea typeface="+mn-ea"/>
                <a:cs typeface="Segoe UI"/>
              </a:rPr>
              <a:t>​</a:t>
            </a:r>
            <a:endParaRPr lang="en-US" sz="2400">
              <a:solidFill>
                <a:srgbClr val="FF0000"/>
              </a:solidFill>
              <a:latin typeface="Roboto Condensed"/>
              <a:ea typeface="Roboto Condensed"/>
              <a:cs typeface="Segoe UI"/>
            </a:endParaRPr>
          </a:p>
        </p:txBody>
      </p:sp>
    </p:spTree>
    <p:extLst>
      <p:ext uri="{BB962C8B-B14F-4D97-AF65-F5344CB8AC3E}">
        <p14:creationId xmlns:p14="http://schemas.microsoft.com/office/powerpoint/2010/main" val="38530235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30B4-D135-9680-FEEB-2E9BACC0AB97}"/>
              </a:ext>
            </a:extLst>
          </p:cNvPr>
          <p:cNvSpPr>
            <a:spLocks noGrp="1"/>
          </p:cNvSpPr>
          <p:nvPr>
            <p:ph type="title"/>
          </p:nvPr>
        </p:nvSpPr>
        <p:spPr/>
        <p:txBody>
          <a:bodyPr/>
          <a:lstStyle/>
          <a:p>
            <a:r>
              <a:rPr lang="en-GB" sz="1800" b="1" dirty="0">
                <a:solidFill>
                  <a:srgbClr val="FFFF00"/>
                </a:solidFill>
              </a:rPr>
              <a:t>Q)Agriculture is the key to alleviate rural </a:t>
            </a:r>
            <a:r>
              <a:rPr lang="en-GB" sz="1800" b="1" dirty="0" err="1">
                <a:solidFill>
                  <a:srgbClr val="FFFF00"/>
                </a:solidFill>
              </a:rPr>
              <a:t>poverty,stop</a:t>
            </a:r>
            <a:r>
              <a:rPr lang="en-GB" sz="1800" b="1" dirty="0">
                <a:solidFill>
                  <a:srgbClr val="FFFF00"/>
                </a:solidFill>
              </a:rPr>
              <a:t> distress migration and most importantly ensure food </a:t>
            </a:r>
            <a:r>
              <a:rPr lang="en-GB" sz="1800" b="1" dirty="0" err="1">
                <a:solidFill>
                  <a:srgbClr val="FFFF00"/>
                </a:solidFill>
              </a:rPr>
              <a:t>security,Discuss</a:t>
            </a:r>
            <a:r>
              <a:rPr lang="en-GB" sz="1800" b="1" dirty="0">
                <a:solidFill>
                  <a:srgbClr val="FFFF00"/>
                </a:solidFill>
              </a:rPr>
              <a:t> issues in agriculture </a:t>
            </a:r>
            <a:r>
              <a:rPr lang="en-GB" sz="1800" b="1" dirty="0" err="1">
                <a:solidFill>
                  <a:srgbClr val="FFFF00"/>
                </a:solidFill>
              </a:rPr>
              <a:t>secor</a:t>
            </a:r>
            <a:r>
              <a:rPr lang="en-GB" sz="1800" b="1" dirty="0">
                <a:solidFill>
                  <a:srgbClr val="FFFF00"/>
                </a:solidFill>
              </a:rPr>
              <a:t> and measures to overcome issues.</a:t>
            </a:r>
          </a:p>
        </p:txBody>
      </p:sp>
      <p:pic>
        <p:nvPicPr>
          <p:cNvPr id="3" name="Picture 2" descr="A newspaper with text on it&#10;&#10;Description automatically generated">
            <a:extLst>
              <a:ext uri="{FF2B5EF4-FFF2-40B4-BE49-F238E27FC236}">
                <a16:creationId xmlns:a16="http://schemas.microsoft.com/office/drawing/2014/main" id="{7B00C9EC-EF84-7C43-2204-20A874BB8206}"/>
              </a:ext>
            </a:extLst>
          </p:cNvPr>
          <p:cNvPicPr>
            <a:picLocks noChangeAspect="1"/>
          </p:cNvPicPr>
          <p:nvPr/>
        </p:nvPicPr>
        <p:blipFill>
          <a:blip r:embed="rId2"/>
          <a:stretch>
            <a:fillRect/>
          </a:stretch>
        </p:blipFill>
        <p:spPr>
          <a:xfrm>
            <a:off x="1148302" y="1969608"/>
            <a:ext cx="3569359" cy="4888481"/>
          </a:xfrm>
          <a:prstGeom prst="rect">
            <a:avLst/>
          </a:prstGeom>
          <a:ln w="57150">
            <a:solidFill>
              <a:schemeClr val="tx1"/>
            </a:solidFill>
          </a:ln>
        </p:spPr>
      </p:pic>
      <p:pic>
        <p:nvPicPr>
          <p:cNvPr id="5" name="Picture 4" descr="A diagram of a company&amp;#39;s role in indian economy&#10;&#10;Description automatically generated">
            <a:extLst>
              <a:ext uri="{FF2B5EF4-FFF2-40B4-BE49-F238E27FC236}">
                <a16:creationId xmlns:a16="http://schemas.microsoft.com/office/drawing/2014/main" id="{30799EC3-98F5-2F55-E78A-84BB8535A2F2}"/>
              </a:ext>
            </a:extLst>
          </p:cNvPr>
          <p:cNvPicPr>
            <a:picLocks noChangeAspect="1"/>
          </p:cNvPicPr>
          <p:nvPr/>
        </p:nvPicPr>
        <p:blipFill>
          <a:blip r:embed="rId3"/>
          <a:stretch>
            <a:fillRect/>
          </a:stretch>
        </p:blipFill>
        <p:spPr>
          <a:xfrm>
            <a:off x="5718415" y="2329492"/>
            <a:ext cx="4895850" cy="3924300"/>
          </a:xfrm>
          <a:prstGeom prst="rect">
            <a:avLst/>
          </a:prstGeom>
        </p:spPr>
      </p:pic>
    </p:spTree>
    <p:extLst>
      <p:ext uri="{BB962C8B-B14F-4D97-AF65-F5344CB8AC3E}">
        <p14:creationId xmlns:p14="http://schemas.microsoft.com/office/powerpoint/2010/main" val="149039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E1C2-D833-6978-11C4-02FDC8B1B72B}"/>
              </a:ext>
            </a:extLst>
          </p:cNvPr>
          <p:cNvSpPr txBox="1"/>
          <p:nvPr/>
        </p:nvSpPr>
        <p:spPr>
          <a:xfrm>
            <a:off x="353684" y="253043"/>
            <a:ext cx="102913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While the 14 volumes of the </a:t>
            </a:r>
            <a:r>
              <a:rPr lang="en-US" sz="2000" b="1" err="1">
                <a:solidFill>
                  <a:srgbClr val="FF0000"/>
                </a:solidFill>
              </a:rPr>
              <a:t>Dalwai</a:t>
            </a:r>
            <a:r>
              <a:rPr lang="en-US" sz="2000" b="1" dirty="0">
                <a:solidFill>
                  <a:srgbClr val="FF0000"/>
                </a:solidFill>
              </a:rPr>
              <a:t> Committee Report on doubling farmers’</a:t>
            </a:r>
            <a:r>
              <a:rPr lang="en-US" sz="2000" b="1" dirty="0"/>
              <a:t> income provided a road map for transition from a mere Green Revolution to an Income Revolution for farmers, the country is yet to solve the</a:t>
            </a:r>
            <a:r>
              <a:rPr lang="en-US" sz="2000" b="1" dirty="0">
                <a:solidFill>
                  <a:srgbClr val="FF0000"/>
                </a:solidFill>
              </a:rPr>
              <a:t> ‘Riddle of Agriculture distress’.</a:t>
            </a:r>
          </a:p>
        </p:txBody>
      </p:sp>
      <p:sp>
        <p:nvSpPr>
          <p:cNvPr id="3" name="TextBox 2">
            <a:extLst>
              <a:ext uri="{FF2B5EF4-FFF2-40B4-BE49-F238E27FC236}">
                <a16:creationId xmlns:a16="http://schemas.microsoft.com/office/drawing/2014/main" id="{BA4A9516-C434-63CA-1DF7-22669612FCBA}"/>
              </a:ext>
            </a:extLst>
          </p:cNvPr>
          <p:cNvSpPr txBox="1"/>
          <p:nvPr/>
        </p:nvSpPr>
        <p:spPr>
          <a:xfrm>
            <a:off x="353684" y="2064589"/>
            <a:ext cx="102913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2000" b="1" dirty="0"/>
              <a:t>Agriculture currently</a:t>
            </a:r>
            <a:r>
              <a:rPr lang="en-US" sz="2000" b="1" dirty="0">
                <a:solidFill>
                  <a:srgbClr val="FF0000"/>
                </a:solidFill>
              </a:rPr>
              <a:t> contributes </a:t>
            </a:r>
            <a:r>
              <a:rPr lang="en-US" sz="2000" b="1" err="1">
                <a:solidFill>
                  <a:srgbClr val="FF0000"/>
                </a:solidFill>
              </a:rPr>
              <a:t>justabout</a:t>
            </a:r>
            <a:r>
              <a:rPr lang="en-US" sz="2000" b="1" dirty="0">
                <a:solidFill>
                  <a:srgbClr val="FF0000"/>
                </a:solidFill>
              </a:rPr>
              <a:t> 15% to the national output</a:t>
            </a:r>
            <a:r>
              <a:rPr lang="en-US" sz="2000" b="1" dirty="0"/>
              <a:t> and about 50% of the population directly or indirectly depends on it for employment. </a:t>
            </a:r>
          </a:p>
          <a:p>
            <a:pPr marL="285750" indent="-285750">
              <a:buFont typeface="Wingdings"/>
              <a:buChar char="v"/>
            </a:pPr>
            <a:endParaRPr lang="en-US" sz="2000" b="1" dirty="0"/>
          </a:p>
          <a:p>
            <a:pPr marL="285750" indent="-285750">
              <a:buFont typeface="Wingdings"/>
              <a:buChar char="v"/>
            </a:pPr>
            <a:r>
              <a:rPr lang="en-US" sz="2000" b="1" dirty="0">
                <a:solidFill>
                  <a:srgbClr val="FF0000"/>
                </a:solidFill>
              </a:rPr>
              <a:t>Farmer distress is a real and pressing problem</a:t>
            </a:r>
            <a:r>
              <a:rPr lang="en-US" sz="2000" b="1" dirty="0"/>
              <a:t>, as evidenced by the protests currently taking place in various parts of the country. </a:t>
            </a:r>
          </a:p>
          <a:p>
            <a:pPr marL="285750" indent="-285750">
              <a:buFont typeface="Wingdings"/>
              <a:buChar char="v"/>
            </a:pPr>
            <a:endParaRPr lang="en-US" sz="2000" b="1" dirty="0"/>
          </a:p>
          <a:p>
            <a:pPr marL="285750" indent="-285750">
              <a:buFont typeface="Wingdings"/>
              <a:buChar char="v"/>
            </a:pPr>
            <a:r>
              <a:rPr lang="en-US" sz="2000" b="1" dirty="0"/>
              <a:t>In the past, Government strategy primarily focused on</a:t>
            </a:r>
            <a:r>
              <a:rPr lang="en-US" sz="2000" b="1" dirty="0">
                <a:solidFill>
                  <a:srgbClr val="FF0000"/>
                </a:solidFill>
              </a:rPr>
              <a:t> raising agricultural output and improving food security</a:t>
            </a:r>
            <a:r>
              <a:rPr lang="en-US" sz="2000" b="1" dirty="0"/>
              <a:t> rather than </a:t>
            </a:r>
            <a:r>
              <a:rPr lang="en-US" sz="2000" b="1" err="1"/>
              <a:t>recognising</a:t>
            </a:r>
            <a:r>
              <a:rPr lang="en-US" sz="2000" b="1" dirty="0"/>
              <a:t> the need to raise farmer’s income. </a:t>
            </a:r>
          </a:p>
          <a:p>
            <a:pPr marL="285750" indent="-285750">
              <a:buFont typeface="Wingdings"/>
              <a:buChar char="v"/>
            </a:pPr>
            <a:endParaRPr lang="en-US" sz="2000" b="1" dirty="0"/>
          </a:p>
          <a:p>
            <a:pPr marL="285750" indent="-285750">
              <a:buFont typeface="Wingdings"/>
              <a:buChar char="v"/>
            </a:pPr>
            <a:r>
              <a:rPr lang="en-US" sz="2000" b="1" dirty="0">
                <a:solidFill>
                  <a:srgbClr val="FF0000"/>
                </a:solidFill>
              </a:rPr>
              <a:t>Low global prices have affected exports </a:t>
            </a:r>
            <a:r>
              <a:rPr lang="en-US" sz="2000" b="1" dirty="0"/>
              <a:t>and the cheaper imports have hurt domestic prices in the country. </a:t>
            </a:r>
          </a:p>
          <a:p>
            <a:pPr marL="285750" indent="-285750">
              <a:buFont typeface="Wingdings"/>
              <a:buChar char="v"/>
            </a:pPr>
            <a:endParaRPr lang="en-US" sz="2000" b="1" dirty="0"/>
          </a:p>
          <a:p>
            <a:pPr marL="285750" indent="-285750">
              <a:buFont typeface="Wingdings"/>
              <a:buChar char="v"/>
            </a:pPr>
            <a:r>
              <a:rPr lang="en-US" sz="2000" b="1" dirty="0"/>
              <a:t>Natural disasters and crop loss leading to</a:t>
            </a:r>
            <a:r>
              <a:rPr lang="en-US" sz="2000" b="1" dirty="0">
                <a:solidFill>
                  <a:srgbClr val="FF0000"/>
                </a:solidFill>
              </a:rPr>
              <a:t> impoverishment of rural households</a:t>
            </a:r>
          </a:p>
        </p:txBody>
      </p:sp>
    </p:spTree>
    <p:extLst>
      <p:ext uri="{BB962C8B-B14F-4D97-AF65-F5344CB8AC3E}">
        <p14:creationId xmlns:p14="http://schemas.microsoft.com/office/powerpoint/2010/main" val="406862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21A6C-28BC-7520-C70B-6238CD0D6EE2}"/>
              </a:ext>
            </a:extLst>
          </p:cNvPr>
          <p:cNvSpPr txBox="1"/>
          <p:nvPr/>
        </p:nvSpPr>
        <p:spPr>
          <a:xfrm>
            <a:off x="454325" y="511834"/>
            <a:ext cx="954369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rPr>
              <a:t>Challenges faced by Agriculture sector</a:t>
            </a:r>
          </a:p>
          <a:p>
            <a:endParaRPr lang="en-US" sz="2000" dirty="0"/>
          </a:p>
          <a:p>
            <a:pPr marL="342900" indent="-342900">
              <a:buFont typeface="Wingdings"/>
              <a:buChar char="v"/>
            </a:pPr>
            <a:r>
              <a:rPr lang="en-US" sz="2000" dirty="0"/>
              <a:t> </a:t>
            </a:r>
            <a:r>
              <a:rPr lang="en-US" sz="2000" b="1" dirty="0">
                <a:solidFill>
                  <a:srgbClr val="FF0000"/>
                </a:solidFill>
              </a:rPr>
              <a:t>Institutional vis-à-vis Non-Institutional Agricultural </a:t>
            </a:r>
            <a:r>
              <a:rPr lang="en-US" sz="2000" b="1" err="1">
                <a:solidFill>
                  <a:srgbClr val="FF0000"/>
                </a:solidFill>
              </a:rPr>
              <a:t>Credit:</a:t>
            </a:r>
            <a:r>
              <a:rPr lang="en-US" sz="2000" err="1"/>
              <a:t>Traditionally</a:t>
            </a:r>
            <a:r>
              <a:rPr lang="en-US" sz="2000" dirty="0"/>
              <a:t>, rural agrarian credit needs were met primarily through money-lenders, which led to large scale indebtedness. </a:t>
            </a:r>
          </a:p>
          <a:p>
            <a:pPr marL="342900" indent="-342900">
              <a:buFont typeface="Wingdings"/>
              <a:buChar char="v"/>
            </a:pPr>
            <a:endParaRPr lang="en-US" sz="2000" dirty="0"/>
          </a:p>
          <a:p>
            <a:pPr marL="342900" indent="-342900">
              <a:buFont typeface="Wingdings"/>
              <a:buChar char="v"/>
            </a:pPr>
            <a:r>
              <a:rPr lang="en-US" sz="2000" b="1" dirty="0">
                <a:solidFill>
                  <a:srgbClr val="FF0000"/>
                </a:solidFill>
              </a:rPr>
              <a:t>Small land holdings:</a:t>
            </a:r>
            <a:r>
              <a:rPr lang="en-US" sz="2000" dirty="0"/>
              <a:t> It is fragmented and 87% of farmers are small farmers doing subsistence farming. </a:t>
            </a:r>
          </a:p>
          <a:p>
            <a:pPr marL="342900" indent="-342900">
              <a:buFont typeface="Wingdings"/>
              <a:buChar char="v"/>
            </a:pPr>
            <a:endParaRPr lang="en-US" sz="2000" dirty="0"/>
          </a:p>
          <a:p>
            <a:pPr marL="342900" indent="-342900">
              <a:buFont typeface="Wingdings"/>
              <a:buChar char="v"/>
            </a:pPr>
            <a:r>
              <a:rPr lang="en-US" sz="2000" b="1" dirty="0">
                <a:solidFill>
                  <a:srgbClr val="FF0000"/>
                </a:solidFill>
              </a:rPr>
              <a:t>Low productivity: </a:t>
            </a:r>
            <a:r>
              <a:rPr lang="en-US" sz="2000" dirty="0"/>
              <a:t>Indian farms are smaller (1-2 hectares on average), making it harder to achieve economies of scale. </a:t>
            </a:r>
          </a:p>
          <a:p>
            <a:pPr marL="342900" indent="-342900">
              <a:buFont typeface="Wingdings"/>
              <a:buChar char="v"/>
            </a:pPr>
            <a:endParaRPr lang="en-US" sz="2000" dirty="0"/>
          </a:p>
          <a:p>
            <a:pPr marL="342900" indent="-342900">
              <a:buFont typeface="Wingdings"/>
              <a:buChar char="v"/>
            </a:pPr>
            <a:r>
              <a:rPr lang="en-US" sz="2000" dirty="0"/>
              <a:t> </a:t>
            </a:r>
            <a:r>
              <a:rPr lang="en-US" sz="2000" b="1" dirty="0">
                <a:solidFill>
                  <a:srgbClr val="FF0000"/>
                </a:solidFill>
              </a:rPr>
              <a:t>Low </a:t>
            </a:r>
            <a:r>
              <a:rPr lang="en-US" sz="2000" b="1" err="1">
                <a:solidFill>
                  <a:srgbClr val="FF0000"/>
                </a:solidFill>
              </a:rPr>
              <a:t>mechanization:</a:t>
            </a:r>
            <a:r>
              <a:rPr lang="en-US" sz="2000" err="1"/>
              <a:t>It</a:t>
            </a:r>
            <a:r>
              <a:rPr lang="en-US" sz="2000" dirty="0"/>
              <a:t> is relatively low and Indian farmers do not </a:t>
            </a:r>
            <a:r>
              <a:rPr lang="en-US" sz="2000" err="1"/>
              <a:t>utilise</a:t>
            </a:r>
            <a:r>
              <a:rPr lang="en-US" sz="2000" dirty="0"/>
              <a:t> many high-yield input varieties used in other </a:t>
            </a:r>
            <a:r>
              <a:rPr lang="en-US" sz="2000" err="1"/>
              <a:t>agri</a:t>
            </a:r>
            <a:r>
              <a:rPr lang="en-US" sz="2000" dirty="0"/>
              <a:t>-producing countries. </a:t>
            </a:r>
          </a:p>
          <a:p>
            <a:pPr marL="342900" indent="-342900">
              <a:buFont typeface="Wingdings"/>
              <a:buChar char="v"/>
            </a:pPr>
            <a:endParaRPr lang="en-US" sz="2000" dirty="0"/>
          </a:p>
          <a:p>
            <a:pPr marL="342900" indent="-342900">
              <a:buFont typeface="Wingdings"/>
              <a:buChar char="v"/>
            </a:pPr>
            <a:r>
              <a:rPr lang="en-US" sz="2000" b="1" dirty="0">
                <a:solidFill>
                  <a:srgbClr val="FF0000"/>
                </a:solidFill>
              </a:rPr>
              <a:t> High logistics </a:t>
            </a:r>
            <a:r>
              <a:rPr lang="en-US" sz="2000" b="1" err="1">
                <a:solidFill>
                  <a:srgbClr val="FF0000"/>
                </a:solidFill>
              </a:rPr>
              <a:t>costs:</a:t>
            </a:r>
            <a:r>
              <a:rPr lang="en-US" sz="2000" err="1"/>
              <a:t>India’s</a:t>
            </a:r>
            <a:r>
              <a:rPr lang="en-US" sz="2000" dirty="0"/>
              <a:t> cost of logistics is currently around 14% of GDP – higher than developed country exporters like the US (9.5%).</a:t>
            </a:r>
          </a:p>
        </p:txBody>
      </p:sp>
    </p:spTree>
    <p:extLst>
      <p:ext uri="{BB962C8B-B14F-4D97-AF65-F5344CB8AC3E}">
        <p14:creationId xmlns:p14="http://schemas.microsoft.com/office/powerpoint/2010/main" val="181405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2B2F98-ECC1-D99D-E99B-33E8A89AF77E}"/>
              </a:ext>
            </a:extLst>
          </p:cNvPr>
          <p:cNvSpPr txBox="1"/>
          <p:nvPr/>
        </p:nvSpPr>
        <p:spPr>
          <a:xfrm>
            <a:off x="454325" y="396816"/>
            <a:ext cx="9744973"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000" b="1" dirty="0">
                <a:solidFill>
                  <a:srgbClr val="FF0000"/>
                </a:solidFill>
              </a:rPr>
              <a:t>Precision farming: </a:t>
            </a:r>
            <a:r>
              <a:rPr lang="en-US" sz="2000" dirty="0"/>
              <a:t>Evidence is growing about scope of agronomic practices like precision farming to raise production and income of farmers substantially. </a:t>
            </a:r>
            <a:endParaRPr lang="en-US"/>
          </a:p>
          <a:p>
            <a:pPr marL="342900" indent="-342900">
              <a:buFont typeface="Wingdings"/>
              <a:buChar char="v"/>
            </a:pPr>
            <a:endParaRPr lang="en-US" sz="2000" dirty="0"/>
          </a:p>
          <a:p>
            <a:pPr marL="342900" indent="-342900">
              <a:buFont typeface="Wingdings"/>
              <a:buChar char="v"/>
            </a:pPr>
            <a:r>
              <a:rPr lang="en-US" sz="2000" b="1" dirty="0">
                <a:solidFill>
                  <a:srgbClr val="FF0000"/>
                </a:solidFill>
              </a:rPr>
              <a:t>Target markets for export: </a:t>
            </a:r>
            <a:r>
              <a:rPr lang="en-US" sz="2000" dirty="0"/>
              <a:t>Identify markets with high export potential for competitive value chains and sign beneficial bilateral or multilateral trade agreements with them, raising sanitary and phytosanitary production levels to meet their quality standards and negotiating with them to remove non-tariff barriers. </a:t>
            </a:r>
          </a:p>
          <a:p>
            <a:pPr marL="342900" indent="-342900">
              <a:buFont typeface="Wingdings"/>
              <a:buChar char="v"/>
            </a:pPr>
            <a:endParaRPr lang="en-US" sz="2000" dirty="0"/>
          </a:p>
          <a:p>
            <a:pPr marL="342900" indent="-342900">
              <a:buFont typeface="Wingdings"/>
              <a:buChar char="v"/>
            </a:pPr>
            <a:r>
              <a:rPr lang="en-US" sz="2000" b="1" dirty="0">
                <a:solidFill>
                  <a:srgbClr val="FF0000"/>
                </a:solidFill>
              </a:rPr>
              <a:t>Solve Value Chain Clusters (VCC) holistically</a:t>
            </a:r>
            <a:r>
              <a:rPr lang="en-US" sz="2000" dirty="0"/>
              <a:t> </a:t>
            </a:r>
            <a:r>
              <a:rPr lang="en-US" sz="2000" b="1" dirty="0">
                <a:solidFill>
                  <a:srgbClr val="FF0000"/>
                </a:solidFill>
              </a:rPr>
              <a:t>with focus on value addition</a:t>
            </a:r>
            <a:r>
              <a:rPr lang="en-US" sz="2000" dirty="0"/>
              <a:t>: The clusters would also serve to converge the government’s spends and schemes, as well as seek any additional funding required, for building the necessary infrastructure .</a:t>
            </a:r>
          </a:p>
          <a:p>
            <a:pPr marL="342900" indent="-342900">
              <a:buFont typeface="Wingdings"/>
              <a:buChar char="v"/>
            </a:pPr>
            <a:endParaRPr lang="en-US" sz="2000" dirty="0"/>
          </a:p>
          <a:p>
            <a:pPr marL="342900" indent="-342900">
              <a:buFont typeface="Wingdings"/>
              <a:buChar char="v"/>
            </a:pPr>
            <a:r>
              <a:rPr lang="en-US" sz="2000" dirty="0"/>
              <a:t>Promoting research and development and promoting “Brand India” in global markets.</a:t>
            </a:r>
            <a:r>
              <a:rPr lang="en-US" dirty="0"/>
              <a:t> </a:t>
            </a:r>
            <a:endParaRPr lang="en-US"/>
          </a:p>
        </p:txBody>
      </p:sp>
    </p:spTree>
    <p:extLst>
      <p:ext uri="{BB962C8B-B14F-4D97-AF65-F5344CB8AC3E}">
        <p14:creationId xmlns:p14="http://schemas.microsoft.com/office/powerpoint/2010/main" val="196453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E73B-4B79-8BF0-CDE4-DF8481F6ACE0}"/>
              </a:ext>
            </a:extLst>
          </p:cNvPr>
          <p:cNvSpPr>
            <a:spLocks noGrp="1"/>
          </p:cNvSpPr>
          <p:nvPr>
            <p:ph type="title"/>
          </p:nvPr>
        </p:nvSpPr>
        <p:spPr/>
        <p:txBody>
          <a:bodyPr/>
          <a:lstStyle/>
          <a:p>
            <a:r>
              <a:rPr lang="en-GB" b="1" dirty="0">
                <a:solidFill>
                  <a:srgbClr val="FFFF00"/>
                </a:solidFill>
              </a:rPr>
              <a:t>India-Kuwait strategic partnership</a:t>
            </a:r>
          </a:p>
        </p:txBody>
      </p:sp>
      <p:pic>
        <p:nvPicPr>
          <p:cNvPr id="3" name="Picture 2" descr="A person holding a box with a person in a robe&#10;&#10;Description automatically generated">
            <a:extLst>
              <a:ext uri="{FF2B5EF4-FFF2-40B4-BE49-F238E27FC236}">
                <a16:creationId xmlns:a16="http://schemas.microsoft.com/office/drawing/2014/main" id="{8ACD7CFE-0DEB-AA7B-CED4-27E7240241E1}"/>
              </a:ext>
            </a:extLst>
          </p:cNvPr>
          <p:cNvPicPr>
            <a:picLocks noChangeAspect="1"/>
          </p:cNvPicPr>
          <p:nvPr/>
        </p:nvPicPr>
        <p:blipFill>
          <a:blip r:embed="rId2"/>
          <a:stretch>
            <a:fillRect/>
          </a:stretch>
        </p:blipFill>
        <p:spPr>
          <a:xfrm>
            <a:off x="1011896" y="1840302"/>
            <a:ext cx="4072208" cy="4528868"/>
          </a:xfrm>
          <a:prstGeom prst="rect">
            <a:avLst/>
          </a:prstGeom>
          <a:ln w="57150">
            <a:solidFill>
              <a:srgbClr val="4472C4"/>
            </a:solidFill>
          </a:ln>
        </p:spPr>
      </p:pic>
      <p:sp>
        <p:nvSpPr>
          <p:cNvPr id="4" name="TextBox 3">
            <a:extLst>
              <a:ext uri="{FF2B5EF4-FFF2-40B4-BE49-F238E27FC236}">
                <a16:creationId xmlns:a16="http://schemas.microsoft.com/office/drawing/2014/main" id="{313F3EDB-A5D6-8FED-352D-7FC729E511E8}"/>
              </a:ext>
            </a:extLst>
          </p:cNvPr>
          <p:cNvSpPr txBox="1"/>
          <p:nvPr/>
        </p:nvSpPr>
        <p:spPr>
          <a:xfrm>
            <a:off x="5860211" y="2740324"/>
            <a:ext cx="533112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b="1" dirty="0">
                <a:solidFill>
                  <a:srgbClr val="FF0000"/>
                </a:solidFill>
                <a:latin typeface="Montserrat"/>
              </a:rPr>
              <a:t>During Prime Minister Narendra Modi’s recent visit to Kuwait</a:t>
            </a:r>
            <a:r>
              <a:rPr lang="en-US" b="1" dirty="0">
                <a:solidFill>
                  <a:srgbClr val="515867"/>
                </a:solidFill>
                <a:latin typeface="Montserrat"/>
              </a:rPr>
              <a:t> (</a:t>
            </a:r>
            <a:r>
              <a:rPr lang="en-US" dirty="0">
                <a:solidFill>
                  <a:srgbClr val="515867"/>
                </a:solidFill>
                <a:latin typeface="Montserrat"/>
              </a:rPr>
              <a:t>first visit by an Indian Prime Minister to Kuwait in 43 years</a:t>
            </a:r>
            <a:r>
              <a:rPr lang="en-US" b="1" dirty="0">
                <a:solidFill>
                  <a:srgbClr val="515867"/>
                </a:solidFill>
                <a:latin typeface="Montserrat"/>
              </a:rPr>
              <a:t>), </a:t>
            </a:r>
            <a:r>
              <a:rPr lang="en-US" dirty="0">
                <a:solidFill>
                  <a:srgbClr val="515867"/>
                </a:solidFill>
                <a:latin typeface="Montserrat"/>
              </a:rPr>
              <a:t>India and Kuwait elevated their relationship to a </a:t>
            </a:r>
            <a:r>
              <a:rPr lang="en-US" b="1" dirty="0">
                <a:solidFill>
                  <a:srgbClr val="FF0000"/>
                </a:solidFill>
                <a:latin typeface="Montserrat"/>
              </a:rPr>
              <a:t>"strategic partnership," focusing on key areas like trade, </a:t>
            </a:r>
            <a:r>
              <a:rPr lang="en-US" b="1" err="1">
                <a:solidFill>
                  <a:srgbClr val="FF0000"/>
                </a:solidFill>
                <a:latin typeface="Montserrat"/>
              </a:rPr>
              <a:t>defence</a:t>
            </a:r>
            <a:r>
              <a:rPr lang="en-US" b="1" dirty="0">
                <a:solidFill>
                  <a:srgbClr val="FF0000"/>
                </a:solidFill>
                <a:latin typeface="Montserrat"/>
              </a:rPr>
              <a:t>, and regional security.</a:t>
            </a:r>
            <a:endParaRPr lang="en-US" b="1">
              <a:solidFill>
                <a:srgbClr val="FF0000"/>
              </a:solidFill>
            </a:endParaRPr>
          </a:p>
        </p:txBody>
      </p:sp>
    </p:spTree>
    <p:extLst>
      <p:ext uri="{BB962C8B-B14F-4D97-AF65-F5344CB8AC3E}">
        <p14:creationId xmlns:p14="http://schemas.microsoft.com/office/powerpoint/2010/main" val="40368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BBB58A-A19B-E325-574C-651D65D5BFF7}"/>
              </a:ext>
            </a:extLst>
          </p:cNvPr>
          <p:cNvSpPr txBox="1"/>
          <p:nvPr/>
        </p:nvSpPr>
        <p:spPr>
          <a:xfrm>
            <a:off x="454325" y="727494"/>
            <a:ext cx="6941388" cy="5479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dirty="0">
                <a:solidFill>
                  <a:srgbClr val="515867"/>
                </a:solidFill>
                <a:latin typeface="Montserrat"/>
              </a:rPr>
              <a:t>India and Kuwait upgraded their bilateral ties to a </a:t>
            </a:r>
            <a:r>
              <a:rPr lang="en-US" b="1" dirty="0">
                <a:solidFill>
                  <a:srgbClr val="FF0000"/>
                </a:solidFill>
                <a:latin typeface="Montserrat"/>
              </a:rPr>
              <a:t>strategic partnership, signaling enhanced cooperation</a:t>
            </a:r>
            <a:r>
              <a:rPr lang="en-US" dirty="0">
                <a:solidFill>
                  <a:srgbClr val="515867"/>
                </a:solidFill>
                <a:latin typeface="Montserrat"/>
              </a:rPr>
              <a:t> in areas like trade, </a:t>
            </a:r>
            <a:r>
              <a:rPr lang="en-US" err="1">
                <a:solidFill>
                  <a:srgbClr val="515867"/>
                </a:solidFill>
                <a:latin typeface="Montserrat"/>
              </a:rPr>
              <a:t>defence</a:t>
            </a:r>
            <a:r>
              <a:rPr lang="en-US" dirty="0">
                <a:solidFill>
                  <a:srgbClr val="515867"/>
                </a:solidFill>
                <a:latin typeface="Montserrat"/>
              </a:rPr>
              <a:t>, security, infrastructure, and technology.</a:t>
            </a:r>
            <a:endParaRPr lang="en-US"/>
          </a:p>
          <a:p>
            <a:pPr marL="285750" indent="-285750">
              <a:buFont typeface="Wingdings"/>
              <a:buChar char="Ø"/>
            </a:pPr>
            <a:endParaRPr lang="en-US" dirty="0">
              <a:solidFill>
                <a:srgbClr val="515867"/>
              </a:solidFill>
              <a:latin typeface="Montserrat"/>
            </a:endParaRPr>
          </a:p>
          <a:p>
            <a:pPr marL="285750" indent="-285750">
              <a:buFont typeface="Wingdings"/>
              <a:buChar char="Ø"/>
            </a:pPr>
            <a:r>
              <a:rPr lang="en-US" dirty="0">
                <a:solidFill>
                  <a:srgbClr val="515867"/>
                </a:solidFill>
                <a:latin typeface="Montserrat"/>
              </a:rPr>
              <a:t>A key agreement was signed to </a:t>
            </a:r>
            <a:r>
              <a:rPr lang="en-US" b="1" dirty="0">
                <a:solidFill>
                  <a:srgbClr val="FF0000"/>
                </a:solidFill>
                <a:latin typeface="Montserrat"/>
              </a:rPr>
              <a:t>institutionalize </a:t>
            </a:r>
            <a:r>
              <a:rPr lang="en-US" b="1" err="1">
                <a:solidFill>
                  <a:srgbClr val="FF0000"/>
                </a:solidFill>
                <a:latin typeface="Montserrat"/>
              </a:rPr>
              <a:t>defence</a:t>
            </a:r>
            <a:r>
              <a:rPr lang="en-US" b="1" dirty="0">
                <a:solidFill>
                  <a:srgbClr val="FF0000"/>
                </a:solidFill>
                <a:latin typeface="Montserrat"/>
              </a:rPr>
              <a:t> ties, including joint exercises,</a:t>
            </a:r>
            <a:r>
              <a:rPr lang="en-US" dirty="0">
                <a:solidFill>
                  <a:srgbClr val="515867"/>
                </a:solidFill>
                <a:latin typeface="Montserrat"/>
              </a:rPr>
              <a:t> personnel exchanges, supply of </a:t>
            </a:r>
            <a:r>
              <a:rPr lang="en-US" err="1">
                <a:solidFill>
                  <a:srgbClr val="515867"/>
                </a:solidFill>
                <a:latin typeface="Montserrat"/>
              </a:rPr>
              <a:t>defence</a:t>
            </a:r>
            <a:r>
              <a:rPr lang="en-US" dirty="0">
                <a:solidFill>
                  <a:srgbClr val="515867"/>
                </a:solidFill>
                <a:latin typeface="Montserrat"/>
              </a:rPr>
              <a:t> equipment, and collaboration in research and development.</a:t>
            </a:r>
          </a:p>
          <a:p>
            <a:pPr marL="285750" indent="-285750">
              <a:buFont typeface="Wingdings"/>
              <a:buChar char="Ø"/>
            </a:pPr>
            <a:endParaRPr lang="en-US" dirty="0">
              <a:solidFill>
                <a:srgbClr val="515867"/>
              </a:solidFill>
              <a:latin typeface="Montserrat"/>
            </a:endParaRPr>
          </a:p>
          <a:p>
            <a:pPr marL="228600" indent="-228600">
              <a:buFont typeface="Wingdings"/>
              <a:buChar char="Ø"/>
            </a:pPr>
            <a:r>
              <a:rPr lang="en-US" b="1" err="1">
                <a:solidFill>
                  <a:srgbClr val="FF0000"/>
                </a:solidFill>
                <a:latin typeface="Montserrat"/>
              </a:rPr>
              <a:t>MoUs</a:t>
            </a:r>
            <a:r>
              <a:rPr lang="en-US" b="1" dirty="0">
                <a:solidFill>
                  <a:srgbClr val="FF0000"/>
                </a:solidFill>
                <a:latin typeface="Montserrat"/>
              </a:rPr>
              <a:t> Signed</a:t>
            </a:r>
            <a:r>
              <a:rPr lang="en-US" dirty="0">
                <a:solidFill>
                  <a:srgbClr val="FF0000"/>
                </a:solidFill>
                <a:latin typeface="Montserrat"/>
              </a:rPr>
              <a:t>: </a:t>
            </a:r>
            <a:r>
              <a:rPr lang="en-US" dirty="0">
                <a:solidFill>
                  <a:srgbClr val="515867"/>
                </a:solidFill>
                <a:latin typeface="Montserrat"/>
              </a:rPr>
              <a:t>Four Memoranda of Understanding (</a:t>
            </a:r>
            <a:r>
              <a:rPr lang="en-US" err="1">
                <a:solidFill>
                  <a:srgbClr val="515867"/>
                </a:solidFill>
                <a:latin typeface="Montserrat"/>
              </a:rPr>
              <a:t>MoUs</a:t>
            </a:r>
            <a:r>
              <a:rPr lang="en-US" dirty="0">
                <a:solidFill>
                  <a:srgbClr val="515867"/>
                </a:solidFill>
                <a:latin typeface="Montserrat"/>
              </a:rPr>
              <a:t>) were signed:</a:t>
            </a:r>
          </a:p>
          <a:p>
            <a:pPr marL="285750" indent="-285750">
              <a:buFont typeface="Wingdings"/>
              <a:buChar char="Ø"/>
            </a:pPr>
            <a:endParaRPr lang="en-US" dirty="0">
              <a:solidFill>
                <a:srgbClr val="515867"/>
              </a:solidFill>
              <a:latin typeface="Montserrat"/>
            </a:endParaRPr>
          </a:p>
          <a:p>
            <a:pPr marL="285750" lvl="1" indent="-285750">
              <a:buFont typeface="Wingdings"/>
              <a:buChar char="Ø"/>
            </a:pPr>
            <a:r>
              <a:rPr lang="en-US" dirty="0">
                <a:solidFill>
                  <a:srgbClr val="515867"/>
                </a:solidFill>
                <a:latin typeface="Montserrat"/>
              </a:rPr>
              <a:t>Kuwait’s membership of</a:t>
            </a:r>
            <a:r>
              <a:rPr lang="en-US" dirty="0">
                <a:solidFill>
                  <a:srgbClr val="FF0000"/>
                </a:solidFill>
                <a:latin typeface="Montserrat"/>
              </a:rPr>
              <a:t> </a:t>
            </a:r>
            <a:r>
              <a:rPr lang="en-US" b="1" dirty="0">
                <a:solidFill>
                  <a:srgbClr val="FF0000"/>
                </a:solidFill>
                <a:latin typeface="Montserrat"/>
              </a:rPr>
              <a:t>International Solar Alliance (ISA)</a:t>
            </a:r>
          </a:p>
          <a:p>
            <a:pPr marL="285750" lvl="1" indent="-285750">
              <a:buFont typeface="Wingdings"/>
              <a:buChar char="Ø"/>
            </a:pPr>
            <a:endParaRPr lang="en-US" b="1" dirty="0">
              <a:solidFill>
                <a:srgbClr val="FF0000"/>
              </a:solidFill>
              <a:latin typeface="Montserrat"/>
            </a:endParaRPr>
          </a:p>
          <a:p>
            <a:pPr marL="285750" lvl="1" indent="-285750">
              <a:buFont typeface="Wingdings"/>
              <a:buChar char="Ø"/>
            </a:pPr>
            <a:r>
              <a:rPr lang="en-US" b="1" dirty="0">
                <a:solidFill>
                  <a:srgbClr val="FF0000"/>
                </a:solidFill>
                <a:latin typeface="Montserrat"/>
              </a:rPr>
              <a:t>Cultural Exchange </a:t>
            </a:r>
            <a:r>
              <a:rPr lang="en-US" b="1" err="1">
                <a:solidFill>
                  <a:srgbClr val="FF0000"/>
                </a:solidFill>
                <a:latin typeface="Montserrat"/>
              </a:rPr>
              <a:t>Programme</a:t>
            </a:r>
            <a:r>
              <a:rPr lang="en-US" b="1" dirty="0">
                <a:solidFill>
                  <a:srgbClr val="FF0000"/>
                </a:solidFill>
                <a:latin typeface="Montserrat"/>
              </a:rPr>
              <a:t> </a:t>
            </a:r>
            <a:r>
              <a:rPr lang="en-US" dirty="0">
                <a:solidFill>
                  <a:srgbClr val="515867"/>
                </a:solidFill>
                <a:latin typeface="Montserrat"/>
              </a:rPr>
              <a:t>between India and Kuwait for the years 2025-2029.</a:t>
            </a:r>
          </a:p>
          <a:p>
            <a:pPr marL="285750" lvl="1" indent="-285750">
              <a:buFont typeface="Wingdings"/>
              <a:buChar char="Ø"/>
            </a:pPr>
            <a:endParaRPr lang="en-US" dirty="0">
              <a:solidFill>
                <a:srgbClr val="515867"/>
              </a:solidFill>
              <a:latin typeface="Montserrat"/>
            </a:endParaRPr>
          </a:p>
        </p:txBody>
      </p:sp>
      <p:pic>
        <p:nvPicPr>
          <p:cNvPr id="3" name="Picture 2" descr="Two men holding a framed sign&#10;&#10;Description automatically generated">
            <a:extLst>
              <a:ext uri="{FF2B5EF4-FFF2-40B4-BE49-F238E27FC236}">
                <a16:creationId xmlns:a16="http://schemas.microsoft.com/office/drawing/2014/main" id="{F424884D-ED87-CD2A-692B-1AA396E33341}"/>
              </a:ext>
            </a:extLst>
          </p:cNvPr>
          <p:cNvPicPr>
            <a:picLocks noChangeAspect="1"/>
          </p:cNvPicPr>
          <p:nvPr/>
        </p:nvPicPr>
        <p:blipFill>
          <a:blip r:embed="rId2"/>
          <a:stretch>
            <a:fillRect/>
          </a:stretch>
        </p:blipFill>
        <p:spPr>
          <a:xfrm>
            <a:off x="7020105" y="1716927"/>
            <a:ext cx="4822884" cy="2992826"/>
          </a:xfrm>
          <a:prstGeom prst="rect">
            <a:avLst/>
          </a:prstGeom>
        </p:spPr>
      </p:pic>
    </p:spTree>
    <p:extLst>
      <p:ext uri="{BB962C8B-B14F-4D97-AF65-F5344CB8AC3E}">
        <p14:creationId xmlns:p14="http://schemas.microsoft.com/office/powerpoint/2010/main" val="332751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03733-2154-28BA-1972-B394205CBA9C}"/>
              </a:ext>
            </a:extLst>
          </p:cNvPr>
          <p:cNvSpPr txBox="1"/>
          <p:nvPr/>
        </p:nvSpPr>
        <p:spPr>
          <a:xfrm>
            <a:off x="324929" y="439948"/>
            <a:ext cx="7142671"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dirty="0">
                <a:solidFill>
                  <a:srgbClr val="515867"/>
                </a:solidFill>
                <a:latin typeface="Montserrat"/>
              </a:rPr>
              <a:t>India invited Kuwaiti investors to explore opportunities in sectors like energy, pharmaceuticals, IT, and </a:t>
            </a:r>
            <a:r>
              <a:rPr lang="en-US" err="1">
                <a:solidFill>
                  <a:srgbClr val="515867"/>
                </a:solidFill>
                <a:latin typeface="Montserrat"/>
              </a:rPr>
              <a:t>defence</a:t>
            </a:r>
            <a:r>
              <a:rPr lang="en-US" dirty="0">
                <a:solidFill>
                  <a:srgbClr val="515867"/>
                </a:solidFill>
                <a:latin typeface="Montserrat"/>
              </a:rPr>
              <a:t>, with the </a:t>
            </a:r>
            <a:r>
              <a:rPr lang="en-US" b="1" dirty="0">
                <a:solidFill>
                  <a:srgbClr val="FF0000"/>
                </a:solidFill>
                <a:latin typeface="Montserrat"/>
              </a:rPr>
              <a:t>aim to expand bilateral trade, which reached USD 10.47 billion in 2023-24.</a:t>
            </a:r>
            <a:endParaRPr lang="en-US" b="1">
              <a:solidFill>
                <a:srgbClr val="FF0000"/>
              </a:solidFill>
            </a:endParaRPr>
          </a:p>
          <a:p>
            <a:pPr marL="285750" indent="-285750">
              <a:buFont typeface="Wingdings"/>
              <a:buChar char="v"/>
            </a:pPr>
            <a:endParaRPr lang="en-US" dirty="0">
              <a:solidFill>
                <a:srgbClr val="515867"/>
              </a:solidFill>
              <a:latin typeface="Montserrat"/>
            </a:endParaRPr>
          </a:p>
          <a:p>
            <a:pPr marL="285750" lvl="1" indent="-285750">
              <a:buFont typeface="Wingdings"/>
              <a:buChar char="v"/>
            </a:pPr>
            <a:r>
              <a:rPr lang="en-US" dirty="0">
                <a:solidFill>
                  <a:srgbClr val="515867"/>
                </a:solidFill>
                <a:latin typeface="Montserrat"/>
              </a:rPr>
              <a:t>Both sides also discussed expediting the </a:t>
            </a:r>
            <a:r>
              <a:rPr lang="en-US" b="1" dirty="0">
                <a:solidFill>
                  <a:srgbClr val="FF0000"/>
                </a:solidFill>
                <a:latin typeface="Montserrat"/>
              </a:rPr>
              <a:t>India-GCC Free Trade Agreement.</a:t>
            </a:r>
          </a:p>
          <a:p>
            <a:pPr marL="285750" lvl="1" indent="-285750">
              <a:buFont typeface="Wingdings"/>
              <a:buChar char="v"/>
            </a:pPr>
            <a:endParaRPr lang="en-US" b="1" dirty="0">
              <a:solidFill>
                <a:srgbClr val="FF0000"/>
              </a:solidFill>
              <a:latin typeface="Montserrat"/>
            </a:endParaRPr>
          </a:p>
          <a:p>
            <a:pPr marL="285750" indent="-285750">
              <a:buFont typeface="Wingdings"/>
              <a:buChar char="v"/>
            </a:pPr>
            <a:r>
              <a:rPr lang="en-US" dirty="0">
                <a:solidFill>
                  <a:srgbClr val="515867"/>
                </a:solidFill>
                <a:latin typeface="Montserrat"/>
              </a:rPr>
              <a:t>Both nations </a:t>
            </a:r>
            <a:r>
              <a:rPr lang="en-US" b="1" dirty="0">
                <a:solidFill>
                  <a:srgbClr val="FF0000"/>
                </a:solidFill>
                <a:latin typeface="Montserrat"/>
              </a:rPr>
              <a:t>condemned terrorism in all forms,</a:t>
            </a:r>
            <a:r>
              <a:rPr lang="en-US" dirty="0">
                <a:solidFill>
                  <a:srgbClr val="515867"/>
                </a:solidFill>
                <a:latin typeface="Montserrat"/>
              </a:rPr>
              <a:t> emphasizing the disruption of terrorism financing and dismantling terror infrastructure. They also stressed cooperation in </a:t>
            </a:r>
            <a:r>
              <a:rPr lang="en-US" b="1" dirty="0">
                <a:solidFill>
                  <a:srgbClr val="FF0000"/>
                </a:solidFill>
                <a:latin typeface="Montserrat"/>
              </a:rPr>
              <a:t>regional stability, particularly in West Asia.</a:t>
            </a:r>
          </a:p>
          <a:p>
            <a:pPr marL="285750" indent="-285750">
              <a:buFont typeface="Wingdings"/>
              <a:buChar char="v"/>
            </a:pPr>
            <a:endParaRPr lang="en-US" dirty="0">
              <a:solidFill>
                <a:srgbClr val="515867"/>
              </a:solidFill>
              <a:latin typeface="Montserrat"/>
            </a:endParaRPr>
          </a:p>
          <a:p>
            <a:pPr marL="285750" indent="-285750">
              <a:buFont typeface="Wingdings"/>
              <a:buChar char="v"/>
            </a:pPr>
            <a:r>
              <a:rPr lang="en-US" b="1" dirty="0">
                <a:solidFill>
                  <a:srgbClr val="FF0000"/>
                </a:solidFill>
                <a:latin typeface="Montserrat"/>
              </a:rPr>
              <a:t>Vision 2035</a:t>
            </a:r>
            <a:r>
              <a:rPr lang="en-US" dirty="0">
                <a:solidFill>
                  <a:srgbClr val="FF0000"/>
                </a:solidFill>
                <a:latin typeface="Montserrat"/>
              </a:rPr>
              <a:t>: </a:t>
            </a:r>
            <a:r>
              <a:rPr lang="en-US" dirty="0">
                <a:solidFill>
                  <a:srgbClr val="515867"/>
                </a:solidFill>
                <a:latin typeface="Montserrat"/>
              </a:rPr>
              <a:t>Modi expressed India’s commitment to support </a:t>
            </a:r>
            <a:r>
              <a:rPr lang="en-US" b="1" dirty="0">
                <a:solidFill>
                  <a:srgbClr val="FF0000"/>
                </a:solidFill>
                <a:latin typeface="Montserrat"/>
              </a:rPr>
              <a:t>Kuwait’s "Vision 2035" development plan</a:t>
            </a:r>
            <a:r>
              <a:rPr lang="en-US" dirty="0">
                <a:solidFill>
                  <a:srgbClr val="515867"/>
                </a:solidFill>
                <a:latin typeface="Montserrat"/>
              </a:rPr>
              <a:t>, which focuses on transforming the country’s economy.</a:t>
            </a:r>
          </a:p>
          <a:p>
            <a:pPr marL="285750" indent="-285750">
              <a:buFont typeface="Wingdings"/>
              <a:buChar char="v"/>
            </a:pPr>
            <a:endParaRPr lang="en-US" dirty="0">
              <a:solidFill>
                <a:srgbClr val="515867"/>
              </a:solidFill>
              <a:latin typeface="Montserrat"/>
            </a:endParaRPr>
          </a:p>
          <a:p>
            <a:pPr marL="285750" indent="-285750">
              <a:buFont typeface="Wingdings"/>
              <a:buChar char="v"/>
            </a:pPr>
            <a:r>
              <a:rPr lang="en-US" b="1" dirty="0">
                <a:solidFill>
                  <a:srgbClr val="515867"/>
                </a:solidFill>
                <a:latin typeface="Montserrat"/>
              </a:rPr>
              <a:t>Award</a:t>
            </a:r>
            <a:r>
              <a:rPr lang="en-US" dirty="0">
                <a:solidFill>
                  <a:srgbClr val="515867"/>
                </a:solidFill>
                <a:latin typeface="Montserrat"/>
              </a:rPr>
              <a:t>: The Amir of Kuwait honored Modi with the prestigious </a:t>
            </a:r>
            <a:r>
              <a:rPr lang="en-US" b="1" i="1" dirty="0">
                <a:solidFill>
                  <a:srgbClr val="FF0000"/>
                </a:solidFill>
                <a:latin typeface="Montserrat"/>
              </a:rPr>
              <a:t>Order of Mubarak Al-Kabeer</a:t>
            </a:r>
            <a:r>
              <a:rPr lang="en-US" dirty="0">
                <a:solidFill>
                  <a:srgbClr val="FF0000"/>
                </a:solidFill>
                <a:latin typeface="Montserrat"/>
              </a:rPr>
              <a:t> </a:t>
            </a:r>
            <a:r>
              <a:rPr lang="en-US" dirty="0">
                <a:solidFill>
                  <a:srgbClr val="515867"/>
                </a:solidFill>
                <a:latin typeface="Montserrat"/>
              </a:rPr>
              <a:t>for his role in strengthening bilateral relations.</a:t>
            </a:r>
          </a:p>
        </p:txBody>
      </p:sp>
      <p:pic>
        <p:nvPicPr>
          <p:cNvPr id="3" name="Picture 2" descr="India-Kuwait Relations - Rau's IAS">
            <a:extLst>
              <a:ext uri="{FF2B5EF4-FFF2-40B4-BE49-F238E27FC236}">
                <a16:creationId xmlns:a16="http://schemas.microsoft.com/office/drawing/2014/main" id="{547B2BDC-300B-96E3-62DD-C8F0BD9A1613}"/>
              </a:ext>
            </a:extLst>
          </p:cNvPr>
          <p:cNvPicPr>
            <a:picLocks noChangeAspect="1"/>
          </p:cNvPicPr>
          <p:nvPr/>
        </p:nvPicPr>
        <p:blipFill>
          <a:blip r:embed="rId2"/>
          <a:stretch>
            <a:fillRect/>
          </a:stretch>
        </p:blipFill>
        <p:spPr>
          <a:xfrm>
            <a:off x="7801155" y="1711179"/>
            <a:ext cx="3893387" cy="3579416"/>
          </a:xfrm>
          <a:prstGeom prst="rect">
            <a:avLst/>
          </a:prstGeom>
        </p:spPr>
      </p:pic>
    </p:spTree>
    <p:extLst>
      <p:ext uri="{BB962C8B-B14F-4D97-AF65-F5344CB8AC3E}">
        <p14:creationId xmlns:p14="http://schemas.microsoft.com/office/powerpoint/2010/main" val="251394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747C-631F-0B1D-5E74-B729D62ED0D6}"/>
              </a:ext>
            </a:extLst>
          </p:cNvPr>
          <p:cNvSpPr>
            <a:spLocks noGrp="1"/>
          </p:cNvSpPr>
          <p:nvPr>
            <p:ph type="title"/>
          </p:nvPr>
        </p:nvSpPr>
        <p:spPr/>
        <p:txBody>
          <a:bodyPr/>
          <a:lstStyle/>
          <a:p>
            <a:r>
              <a:rPr lang="en-GB" b="1" dirty="0">
                <a:solidFill>
                  <a:srgbClr val="FFFF00"/>
                </a:solidFill>
              </a:rPr>
              <a:t>Indian rupee fall against US dollar</a:t>
            </a:r>
          </a:p>
        </p:txBody>
      </p:sp>
      <p:pic>
        <p:nvPicPr>
          <p:cNvPr id="3" name="Picture 2" descr="A close up of a newspaper&#10;&#10;Description automatically generated">
            <a:extLst>
              <a:ext uri="{FF2B5EF4-FFF2-40B4-BE49-F238E27FC236}">
                <a16:creationId xmlns:a16="http://schemas.microsoft.com/office/drawing/2014/main" id="{5D4E8349-E5AD-3C88-EF3A-3692DE35D02B}"/>
              </a:ext>
            </a:extLst>
          </p:cNvPr>
          <p:cNvPicPr>
            <a:picLocks noChangeAspect="1"/>
          </p:cNvPicPr>
          <p:nvPr/>
        </p:nvPicPr>
        <p:blipFill>
          <a:blip r:embed="rId2"/>
          <a:stretch>
            <a:fillRect/>
          </a:stretch>
        </p:blipFill>
        <p:spPr>
          <a:xfrm>
            <a:off x="359433" y="2337030"/>
            <a:ext cx="11487510" cy="3707939"/>
          </a:xfrm>
          <a:prstGeom prst="rect">
            <a:avLst/>
          </a:prstGeom>
          <a:ln w="57150">
            <a:solidFill>
              <a:schemeClr val="tx1"/>
            </a:solidFill>
          </a:ln>
        </p:spPr>
      </p:pic>
    </p:spTree>
    <p:extLst>
      <p:ext uri="{BB962C8B-B14F-4D97-AF65-F5344CB8AC3E}">
        <p14:creationId xmlns:p14="http://schemas.microsoft.com/office/powerpoint/2010/main" val="3913580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 Boardroom</vt:lpstr>
      <vt:lpstr>NEWS ANALYSIS</vt:lpstr>
      <vt:lpstr>Q)Agriculture is the key to alleviate rural poverty,stop distress migration and most importantly ensure food security,Discuss issues in agriculture secor and measures to overcome issues.</vt:lpstr>
      <vt:lpstr>PowerPoint Presentation</vt:lpstr>
      <vt:lpstr>PowerPoint Presentation</vt:lpstr>
      <vt:lpstr>PowerPoint Presentation</vt:lpstr>
      <vt:lpstr>India-Kuwait strategic partnership</vt:lpstr>
      <vt:lpstr>PowerPoint Presentation</vt:lpstr>
      <vt:lpstr>PowerPoint Presentation</vt:lpstr>
      <vt:lpstr>Indian rupee fall against US dollar</vt:lpstr>
      <vt:lpstr>PowerPoint Presentation</vt:lpstr>
      <vt:lpstr>PowerPoint Presentation</vt:lpstr>
      <vt:lpstr>Fourth branch institutions in India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233</cp:revision>
  <dcterms:created xsi:type="dcterms:W3CDTF">2024-12-23T17:06:52Z</dcterms:created>
  <dcterms:modified xsi:type="dcterms:W3CDTF">2024-12-27T09:35:37Z</dcterms:modified>
</cp:coreProperties>
</file>